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 id="2147483703" r:id="rId2"/>
  </p:sldMasterIdLst>
  <p:handoutMasterIdLst>
    <p:handoutMasterId r:id="rId65"/>
  </p:handoutMasterIdLst>
  <p:sldIdLst>
    <p:sldId id="362" r:id="rId3"/>
    <p:sldId id="363" r:id="rId4"/>
    <p:sldId id="364" r:id="rId5"/>
    <p:sldId id="365" r:id="rId6"/>
    <p:sldId id="409" r:id="rId7"/>
    <p:sldId id="344" r:id="rId8"/>
    <p:sldId id="320" r:id="rId9"/>
    <p:sldId id="343" r:id="rId10"/>
    <p:sldId id="383" r:id="rId11"/>
    <p:sldId id="384" r:id="rId12"/>
    <p:sldId id="385" r:id="rId13"/>
    <p:sldId id="386" r:id="rId14"/>
    <p:sldId id="399" r:id="rId15"/>
    <p:sldId id="387" r:id="rId16"/>
    <p:sldId id="388" r:id="rId17"/>
    <p:sldId id="389" r:id="rId18"/>
    <p:sldId id="390" r:id="rId19"/>
    <p:sldId id="391" r:id="rId20"/>
    <p:sldId id="360" r:id="rId21"/>
    <p:sldId id="369" r:id="rId22"/>
    <p:sldId id="370" r:id="rId23"/>
    <p:sldId id="371" r:id="rId24"/>
    <p:sldId id="361" r:id="rId25"/>
    <p:sldId id="359" r:id="rId26"/>
    <p:sldId id="356" r:id="rId27"/>
    <p:sldId id="392" r:id="rId28"/>
    <p:sldId id="393" r:id="rId29"/>
    <p:sldId id="394" r:id="rId30"/>
    <p:sldId id="395" r:id="rId31"/>
    <p:sldId id="396" r:id="rId32"/>
    <p:sldId id="373" r:id="rId33"/>
    <p:sldId id="374" r:id="rId34"/>
    <p:sldId id="372" r:id="rId35"/>
    <p:sldId id="355" r:id="rId36"/>
    <p:sldId id="358" r:id="rId37"/>
    <p:sldId id="375" r:id="rId38"/>
    <p:sldId id="376" r:id="rId39"/>
    <p:sldId id="377" r:id="rId40"/>
    <p:sldId id="354" r:id="rId41"/>
    <p:sldId id="397" r:id="rId42"/>
    <p:sldId id="398" r:id="rId43"/>
    <p:sldId id="349" r:id="rId44"/>
    <p:sldId id="357" r:id="rId45"/>
    <p:sldId id="380" r:id="rId46"/>
    <p:sldId id="379" r:id="rId47"/>
    <p:sldId id="378" r:id="rId48"/>
    <p:sldId id="346" r:id="rId49"/>
    <p:sldId id="381" r:id="rId50"/>
    <p:sldId id="347" r:id="rId51"/>
    <p:sldId id="348" r:id="rId52"/>
    <p:sldId id="366" r:id="rId53"/>
    <p:sldId id="367" r:id="rId54"/>
    <p:sldId id="400" r:id="rId55"/>
    <p:sldId id="368" r:id="rId56"/>
    <p:sldId id="401" r:id="rId57"/>
    <p:sldId id="402" r:id="rId58"/>
    <p:sldId id="403" r:id="rId59"/>
    <p:sldId id="404" r:id="rId60"/>
    <p:sldId id="405" r:id="rId61"/>
    <p:sldId id="406" r:id="rId62"/>
    <p:sldId id="407" r:id="rId63"/>
    <p:sldId id="408" r:id="rId64"/>
  </p:sldIdLst>
  <p:sldSz cx="9144000" cy="6858000" type="screen4x3"/>
  <p:notesSz cx="9051925" cy="7077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330B"/>
    <a:srgbClr val="D018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493" autoAdjust="0"/>
    <p:restoredTop sz="94660"/>
  </p:normalViewPr>
  <p:slideViewPr>
    <p:cSldViewPr>
      <p:cViewPr varScale="1">
        <p:scale>
          <a:sx n="74" d="100"/>
          <a:sy n="74" d="100"/>
        </p:scale>
        <p:origin x="-10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17763" name="Rectangle 3"/>
          <p:cNvSpPr>
            <a:spLocks noGrp="1" noChangeArrowheads="1"/>
          </p:cNvSpPr>
          <p:nvPr>
            <p:ph type="dt" sz="quarter" idx="1"/>
          </p:nvPr>
        </p:nvSpPr>
        <p:spPr bwMode="auto">
          <a:xfrm>
            <a:off x="5127625"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17764" name="Rectangle 4"/>
          <p:cNvSpPr>
            <a:spLocks noGrp="1" noChangeArrowheads="1"/>
          </p:cNvSpPr>
          <p:nvPr>
            <p:ph type="ftr" sz="quarter" idx="2"/>
          </p:nvPr>
        </p:nvSpPr>
        <p:spPr bwMode="auto">
          <a:xfrm>
            <a:off x="0"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17765" name="Rectangle 5"/>
          <p:cNvSpPr>
            <a:spLocks noGrp="1" noChangeArrowheads="1"/>
          </p:cNvSpPr>
          <p:nvPr>
            <p:ph type="sldNum" sz="quarter" idx="3"/>
          </p:nvPr>
        </p:nvSpPr>
        <p:spPr bwMode="auto">
          <a:xfrm>
            <a:off x="5127625"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0416B52-2DCF-4210-92F0-C0E6ECF92E1E}" type="slidenum">
              <a:rPr lang="en-US"/>
              <a:pPr>
                <a:defRPr/>
              </a:pPr>
              <a:t>‹#›</a:t>
            </a:fld>
            <a:endParaRPr lang="en-US"/>
          </a:p>
        </p:txBody>
      </p:sp>
    </p:spTree>
    <p:extLst>
      <p:ext uri="{BB962C8B-B14F-4D97-AF65-F5344CB8AC3E}">
        <p14:creationId xmlns:p14="http://schemas.microsoft.com/office/powerpoint/2010/main" val="7414284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F9E58B-5171-4ADD-B9E5-A091D42E45CF}" type="slidenum">
              <a:rPr lang="en-US" smtClean="0"/>
              <a:pPr>
                <a:defRPr/>
              </a:pPr>
              <a:t>‹#›</a:t>
            </a:fld>
            <a:endParaRPr lang="en-US"/>
          </a:p>
        </p:txBody>
      </p:sp>
    </p:spTree>
  </p:cSld>
  <p:clrMapOvr>
    <a:masterClrMapping/>
  </p:clrMapOvr>
  <p:transition advTm="10000">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A7EDDE-246F-4A7B-A2B5-F988FB4156CA}" type="slidenum">
              <a:rPr lang="en-US" smtClean="0"/>
              <a:pPr>
                <a:defRPr/>
              </a:pPr>
              <a:t>‹#›</a:t>
            </a:fld>
            <a:endParaRPr lang="en-US"/>
          </a:p>
        </p:txBody>
      </p:sp>
    </p:spTree>
  </p:cSld>
  <p:clrMapOvr>
    <a:masterClrMapping/>
  </p:clrMapOvr>
  <p:transition advTm="10000">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3BDEE85-E2D5-4174-A123-6CDCDEE77713}" type="slidenum">
              <a:rPr lang="en-US" smtClean="0"/>
              <a:pPr>
                <a:defRPr/>
              </a:pPr>
              <a:t>‹#›</a:t>
            </a:fld>
            <a:endParaRPr lang="en-US"/>
          </a:p>
        </p:txBody>
      </p:sp>
    </p:spTree>
  </p:cSld>
  <p:clrMapOvr>
    <a:masterClrMapping/>
  </p:clrMapOvr>
  <p:transition advTm="10000">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FCF9E58B-5171-4ADD-B9E5-A091D42E45CF}"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advTm="10000">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B3E45A5-93F2-4C7D-82E3-E958172A0F74}" type="slidenum">
              <a:rPr lang="en-US" smtClean="0"/>
              <a:pPr>
                <a:defRPr/>
              </a:pPr>
              <a:t>‹#›</a:t>
            </a:fld>
            <a:endParaRPr lang="en-US"/>
          </a:p>
        </p:txBody>
      </p:sp>
    </p:spTree>
  </p:cSld>
  <p:clrMapOvr>
    <a:masterClrMapping/>
  </p:clrMapOvr>
  <p:transition advTm="10000">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2C42E185-5F33-4EED-8FE6-FA16C41B0014}" type="slidenum">
              <a:rPr lang="en-US" smtClean="0"/>
              <a:pPr>
                <a:defRPr/>
              </a:pPr>
              <a:t>‹#›</a:t>
            </a:fld>
            <a:endParaRPr lang="en-US"/>
          </a:p>
        </p:txBody>
      </p:sp>
    </p:spTree>
  </p:cSld>
  <p:clrMapOvr>
    <a:masterClrMapping/>
  </p:clrMapOvr>
  <p:transition advTm="10000">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49186FF-7C9F-41E2-B79D-F4280DCDAE8A}" type="slidenum">
              <a:rPr lang="en-US" smtClean="0"/>
              <a:pPr>
                <a:defRPr/>
              </a:pPr>
              <a:t>‹#›</a:t>
            </a:fld>
            <a:endParaRPr lang="en-US"/>
          </a:p>
        </p:txBody>
      </p:sp>
    </p:spTree>
  </p:cSld>
  <p:clrMapOvr>
    <a:masterClrMapping/>
  </p:clrMapOvr>
  <p:transition advTm="10000">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632250C-05F6-4026-A089-DADD110D3F22}" type="slidenum">
              <a:rPr lang="en-US" smtClean="0"/>
              <a:pPr>
                <a:defRPr/>
              </a:pPr>
              <a:t>‹#›</a:t>
            </a:fld>
            <a:endParaRPr lang="en-US"/>
          </a:p>
        </p:txBody>
      </p:sp>
    </p:spTree>
  </p:cSld>
  <p:clrMapOvr>
    <a:masterClrMapping/>
  </p:clrMapOvr>
  <p:transition advTm="10000">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56E034C-58AE-43F3-9ECB-4116A123C467}" type="slidenum">
              <a:rPr lang="en-US" smtClean="0"/>
              <a:pPr>
                <a:defRPr/>
              </a:pPr>
              <a:t>‹#›</a:t>
            </a:fld>
            <a:endParaRPr lang="en-US"/>
          </a:p>
        </p:txBody>
      </p:sp>
    </p:spTree>
  </p:cSld>
  <p:clrMapOvr>
    <a:masterClrMapping/>
  </p:clrMapOvr>
  <p:transition advTm="10000">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8A7ADB9-4DA1-42A1-8E85-869AF409B041}" type="slidenum">
              <a:rPr lang="en-US" smtClean="0"/>
              <a:pPr>
                <a:defRPr/>
              </a:pPr>
              <a:t>‹#›</a:t>
            </a:fld>
            <a:endParaRPr lang="en-US"/>
          </a:p>
        </p:txBody>
      </p:sp>
    </p:spTree>
  </p:cSld>
  <p:clrMapOvr>
    <a:masterClrMapping/>
  </p:clrMapOvr>
  <p:transition advTm="10000">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074BA2F-61E3-4CFC-9DAA-3FD4264D1280}" type="slidenum">
              <a:rPr lang="en-US" smtClean="0"/>
              <a:pPr>
                <a:defRPr/>
              </a:pPr>
              <a:t>‹#›</a:t>
            </a:fld>
            <a:endParaRPr lang="en-US"/>
          </a:p>
        </p:txBody>
      </p:sp>
    </p:spTree>
  </p:cSld>
  <p:clrMapOvr>
    <a:masterClrMapping/>
  </p:clrMapOvr>
  <p:transition advTm="10000">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B3E45A5-93F2-4C7D-82E3-E958172A0F74}" type="slidenum">
              <a:rPr lang="en-US" smtClean="0"/>
              <a:pPr>
                <a:defRPr/>
              </a:pPr>
              <a:t>‹#›</a:t>
            </a:fld>
            <a:endParaRPr lang="en-US"/>
          </a:p>
        </p:txBody>
      </p:sp>
    </p:spTree>
  </p:cSld>
  <p:clrMapOvr>
    <a:masterClrMapping/>
  </p:clrMapOvr>
  <p:transition advTm="10000">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F164B8-D7B6-4F29-A416-5A04978D0400}" type="slidenum">
              <a:rPr lang="en-US" smtClean="0"/>
              <a:pPr>
                <a:defRPr/>
              </a:pPr>
              <a:t>‹#›</a:t>
            </a:fld>
            <a:endParaRPr lang="en-US"/>
          </a:p>
        </p:txBody>
      </p:sp>
    </p:spTree>
  </p:cSld>
  <p:clrMapOvr>
    <a:masterClrMapping/>
  </p:clrMapOvr>
  <p:transition advTm="10000">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A7EDDE-246F-4A7B-A2B5-F988FB4156CA}" type="slidenum">
              <a:rPr lang="en-US" smtClean="0"/>
              <a:pPr>
                <a:defRPr/>
              </a:pPr>
              <a:t>‹#›</a:t>
            </a:fld>
            <a:endParaRPr lang="en-US"/>
          </a:p>
        </p:txBody>
      </p:sp>
    </p:spTree>
  </p:cSld>
  <p:clrMapOvr>
    <a:masterClrMapping/>
  </p:clrMapOvr>
  <p:transition advTm="10000">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3BDEE85-E2D5-4174-A123-6CDCDEE77713}" type="slidenum">
              <a:rPr lang="en-US" smtClean="0"/>
              <a:pPr>
                <a:defRPr/>
              </a:pPr>
              <a:t>‹#›</a:t>
            </a:fld>
            <a:endParaRPr lang="en-US"/>
          </a:p>
        </p:txBody>
      </p:sp>
    </p:spTree>
  </p:cSld>
  <p:clrMapOvr>
    <a:masterClrMapping/>
  </p:clrMapOvr>
  <p:transition advTm="10000">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C42E185-5F33-4EED-8FE6-FA16C41B0014}" type="slidenum">
              <a:rPr lang="en-US" smtClean="0"/>
              <a:pPr>
                <a:defRPr/>
              </a:pPr>
              <a:t>‹#›</a:t>
            </a:fld>
            <a:endParaRPr lang="en-US"/>
          </a:p>
        </p:txBody>
      </p:sp>
    </p:spTree>
  </p:cSld>
  <p:clrMapOvr>
    <a:masterClrMapping/>
  </p:clrMapOvr>
  <p:transition advTm="10000">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49186FF-7C9F-41E2-B79D-F4280DCDAE8A}" type="slidenum">
              <a:rPr lang="en-US" smtClean="0"/>
              <a:pPr>
                <a:defRPr/>
              </a:pPr>
              <a:t>‹#›</a:t>
            </a:fld>
            <a:endParaRPr lang="en-US"/>
          </a:p>
        </p:txBody>
      </p:sp>
    </p:spTree>
  </p:cSld>
  <p:clrMapOvr>
    <a:masterClrMapping/>
  </p:clrMapOvr>
  <p:transition advTm="10000">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632250C-05F6-4026-A089-DADD110D3F22}" type="slidenum">
              <a:rPr lang="en-US" smtClean="0"/>
              <a:pPr>
                <a:defRPr/>
              </a:pPr>
              <a:t>‹#›</a:t>
            </a:fld>
            <a:endParaRPr lang="en-US"/>
          </a:p>
        </p:txBody>
      </p:sp>
    </p:spTree>
  </p:cSld>
  <p:clrMapOvr>
    <a:masterClrMapping/>
  </p:clrMapOvr>
  <p:transition advTm="10000">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56E034C-58AE-43F3-9ECB-4116A123C467}" type="slidenum">
              <a:rPr lang="en-US" smtClean="0"/>
              <a:pPr>
                <a:defRPr/>
              </a:pPr>
              <a:t>‹#›</a:t>
            </a:fld>
            <a:endParaRPr lang="en-US"/>
          </a:p>
        </p:txBody>
      </p:sp>
    </p:spTree>
  </p:cSld>
  <p:clrMapOvr>
    <a:masterClrMapping/>
  </p:clrMapOvr>
  <p:transition advTm="10000">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8A7ADB9-4DA1-42A1-8E85-869AF409B041}" type="slidenum">
              <a:rPr lang="en-US" smtClean="0"/>
              <a:pPr>
                <a:defRPr/>
              </a:pPr>
              <a:t>‹#›</a:t>
            </a:fld>
            <a:endParaRPr lang="en-US"/>
          </a:p>
        </p:txBody>
      </p:sp>
    </p:spTree>
  </p:cSld>
  <p:clrMapOvr>
    <a:masterClrMapping/>
  </p:clrMapOvr>
  <p:transition advTm="10000">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074BA2F-61E3-4CFC-9DAA-3FD4264D1280}" type="slidenum">
              <a:rPr lang="en-US" smtClean="0"/>
              <a:pPr>
                <a:defRPr/>
              </a:pPr>
              <a:t>‹#›</a:t>
            </a:fld>
            <a:endParaRPr lang="en-US"/>
          </a:p>
        </p:txBody>
      </p:sp>
    </p:spTree>
  </p:cSld>
  <p:clrMapOvr>
    <a:masterClrMapping/>
  </p:clrMapOvr>
  <p:transition advTm="10000">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F164B8-D7B6-4F29-A416-5A04978D0400}" type="slidenum">
              <a:rPr lang="en-US" smtClean="0"/>
              <a:pPr>
                <a:defRPr/>
              </a:pPr>
              <a:t>‹#›</a:t>
            </a:fld>
            <a:endParaRPr lang="en-US"/>
          </a:p>
        </p:txBody>
      </p:sp>
    </p:spTree>
  </p:cSld>
  <p:clrMapOvr>
    <a:masterClrMapping/>
  </p:clrMapOvr>
  <p:transition advTm="10000">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BD7B12A-47F5-4195-914E-EC21FD35AF7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advTm="10000">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DBD7B12A-47F5-4195-914E-EC21FD35AF7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advTm="10000">
    <p:random/>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normAutofit fontScale="90000"/>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solidFill>
                  <a:schemeClr val="tx1"/>
                </a:solidFill>
                <a:latin typeface="Times New Roman" pitchFamily="18" charset="0"/>
                <a:cs typeface="Times New Roman" pitchFamily="18" charset="0"/>
              </a:rPr>
              <a:t/>
            </a:r>
            <a:br>
              <a:rPr lang="en-US" sz="40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transition advTm="10000">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The Kinsman-Redeemer</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The Book of Ruth shows us the work of a kinsman-redeemer.</a:t>
            </a:r>
          </a:p>
          <a:p>
            <a:endParaRPr lang="en-US" i="1"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How much greater is our Kinsman-Redeemer: Jesus Christ!</a:t>
            </a:r>
            <a:endParaRPr lang="en-US" dirty="0"/>
          </a:p>
        </p:txBody>
      </p:sp>
    </p:spTree>
  </p:cSld>
  <p:clrMapOvr>
    <a:masterClrMapping/>
  </p:clrMapOvr>
  <p:transition advTm="10000">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latin typeface="Times New Roman" pitchFamily="18" charset="0"/>
                <a:cs typeface="Times New Roman" pitchFamily="18" charset="0"/>
              </a:rPr>
              <a:t>Redeemed </a:t>
            </a:r>
            <a:br>
              <a:rPr lang="en-US" i="1" dirty="0" smtClean="0">
                <a:latin typeface="Times New Roman" pitchFamily="18" charset="0"/>
                <a:cs typeface="Times New Roman" pitchFamily="18" charset="0"/>
              </a:rPr>
            </a:br>
            <a:r>
              <a:rPr lang="en-US" sz="3100" i="1" dirty="0" smtClean="0">
                <a:latin typeface="Times New Roman" pitchFamily="18" charset="0"/>
                <a:cs typeface="Times New Roman" pitchFamily="18" charset="0"/>
              </a:rPr>
              <a:t>Fanny J. Crosby and Wm. J. Kirkpatrick</a:t>
            </a:r>
            <a:endParaRPr lang="en-US" sz="3100" dirty="0"/>
          </a:p>
        </p:txBody>
      </p:sp>
      <p:sp>
        <p:nvSpPr>
          <p:cNvPr id="3" name="Content Placeholder 2"/>
          <p:cNvSpPr>
            <a:spLocks noGrp="1"/>
          </p:cNvSpPr>
          <p:nvPr>
            <p:ph idx="1"/>
          </p:nvPr>
        </p:nvSpPr>
        <p:spPr>
          <a:xfrm>
            <a:off x="457200" y="1676400"/>
            <a:ext cx="8229600" cy="4449763"/>
          </a:xfrm>
        </p:spPr>
        <p:txBody>
          <a:bodyPr>
            <a:normAutofit fontScale="92500"/>
          </a:bodyPr>
          <a:lstStyle/>
          <a:p>
            <a:r>
              <a:rPr lang="en-US" i="1" dirty="0" smtClean="0">
                <a:latin typeface="Times New Roman" pitchFamily="18" charset="0"/>
                <a:cs typeface="Times New Roman" pitchFamily="18" charset="0"/>
              </a:rPr>
              <a:t>Redeemed! How I love to proclaim it!</a:t>
            </a:r>
          </a:p>
          <a:p>
            <a:r>
              <a:rPr lang="en-US" i="1" dirty="0" smtClean="0">
                <a:latin typeface="Times New Roman" pitchFamily="18" charset="0"/>
                <a:cs typeface="Times New Roman" pitchFamily="18" charset="0"/>
              </a:rPr>
              <a:t>Redeemed by the Blood of the Lamb’</a:t>
            </a:r>
          </a:p>
          <a:p>
            <a:r>
              <a:rPr lang="en-US" i="1" dirty="0" smtClean="0">
                <a:latin typeface="Times New Roman" pitchFamily="18" charset="0"/>
                <a:cs typeface="Times New Roman" pitchFamily="18" charset="0"/>
              </a:rPr>
              <a:t>Redeemed thro’ His infinite mercy,</a:t>
            </a:r>
          </a:p>
          <a:p>
            <a:r>
              <a:rPr lang="en-US" i="1" dirty="0" smtClean="0">
                <a:latin typeface="Times New Roman" pitchFamily="18" charset="0"/>
                <a:cs typeface="Times New Roman" pitchFamily="18" charset="0"/>
              </a:rPr>
              <a:t>His child, and forever, I am.</a:t>
            </a:r>
          </a:p>
          <a:p>
            <a:r>
              <a:rPr lang="en-US" i="1" dirty="0" smtClean="0">
                <a:latin typeface="Times New Roman" pitchFamily="18" charset="0"/>
                <a:cs typeface="Times New Roman" pitchFamily="18" charset="0"/>
              </a:rPr>
              <a:t>    </a:t>
            </a:r>
            <a:r>
              <a:rPr lang="en-US" sz="2200" i="1" dirty="0" smtClean="0">
                <a:latin typeface="Times New Roman" pitchFamily="18" charset="0"/>
                <a:cs typeface="Times New Roman" pitchFamily="18" charset="0"/>
              </a:rPr>
              <a:t>Refrain</a:t>
            </a:r>
          </a:p>
          <a:p>
            <a:r>
              <a:rPr lang="en-US" sz="3000" i="1" dirty="0" smtClean="0">
                <a:latin typeface="Times New Roman" pitchFamily="18" charset="0"/>
                <a:cs typeface="Times New Roman" pitchFamily="18" charset="0"/>
              </a:rPr>
              <a:t>Redeemed, Redeemed, </a:t>
            </a:r>
          </a:p>
          <a:p>
            <a:r>
              <a:rPr lang="en-US" sz="3000" i="1" dirty="0" smtClean="0">
                <a:latin typeface="Times New Roman" pitchFamily="18" charset="0"/>
                <a:cs typeface="Times New Roman" pitchFamily="18" charset="0"/>
              </a:rPr>
              <a:t>Redeemed by the Blood of the Lamb;</a:t>
            </a:r>
          </a:p>
          <a:p>
            <a:r>
              <a:rPr lang="en-US" sz="3000" i="1" dirty="0" smtClean="0">
                <a:latin typeface="Times New Roman" pitchFamily="18" charset="0"/>
                <a:cs typeface="Times New Roman" pitchFamily="18" charset="0"/>
              </a:rPr>
              <a:t>Redeemed, Redeemed, His child, and forever, I am.</a:t>
            </a:r>
            <a:endParaRPr lang="en-US" sz="3000" dirty="0"/>
          </a:p>
        </p:txBody>
      </p:sp>
    </p:spTree>
  </p:cSld>
  <p:clrMapOvr>
    <a:masterClrMapping/>
  </p:clrMapOvr>
  <p:transition advTm="10000">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Redeemed</a:t>
            </a:r>
            <a:endParaRPr lang="en-US" dirty="0"/>
          </a:p>
        </p:txBody>
      </p:sp>
      <p:sp>
        <p:nvSpPr>
          <p:cNvPr id="4" name="Content Placeholder 3"/>
          <p:cNvSpPr>
            <a:spLocks noGrp="1"/>
          </p:cNvSpPr>
          <p:nvPr>
            <p:ph sz="half" idx="1"/>
          </p:nvPr>
        </p:nvSpPr>
        <p:spPr>
          <a:xfrm>
            <a:off x="457200" y="1828800"/>
            <a:ext cx="4038600" cy="4297363"/>
          </a:xfrm>
        </p:spPr>
        <p:txBody>
          <a:bodyPr>
            <a:normAutofit/>
          </a:bodyPr>
          <a:lstStyle/>
          <a:p>
            <a:r>
              <a:rPr lang="en-US" sz="3200" i="1" dirty="0" smtClean="0">
                <a:latin typeface="Times New Roman" pitchFamily="18" charset="0"/>
                <a:cs typeface="Times New Roman" pitchFamily="18" charset="0"/>
              </a:rPr>
              <a:t>to liberate</a:t>
            </a:r>
          </a:p>
          <a:p>
            <a:r>
              <a:rPr lang="en-US" sz="3200" i="1" dirty="0" smtClean="0">
                <a:latin typeface="Times New Roman" pitchFamily="18" charset="0"/>
                <a:cs typeface="Times New Roman" pitchFamily="18" charset="0"/>
              </a:rPr>
              <a:t>to set free</a:t>
            </a:r>
          </a:p>
          <a:p>
            <a:r>
              <a:rPr lang="en-US" sz="3200" i="1" dirty="0" smtClean="0">
                <a:latin typeface="Times New Roman" pitchFamily="18" charset="0"/>
                <a:cs typeface="Times New Roman" pitchFamily="18" charset="0"/>
              </a:rPr>
              <a:t>to buy back</a:t>
            </a:r>
          </a:p>
          <a:p>
            <a:r>
              <a:rPr lang="en-US" sz="3200" i="1" dirty="0" smtClean="0">
                <a:latin typeface="Times New Roman" pitchFamily="18" charset="0"/>
                <a:cs typeface="Times New Roman" pitchFamily="18" charset="0"/>
              </a:rPr>
              <a:t>to save</a:t>
            </a:r>
          </a:p>
          <a:p>
            <a:r>
              <a:rPr lang="en-US" sz="3200" i="1" dirty="0" smtClean="0">
                <a:latin typeface="Times New Roman" pitchFamily="18" charset="0"/>
                <a:cs typeface="Times New Roman" pitchFamily="18" charset="0"/>
              </a:rPr>
              <a:t>to release</a:t>
            </a:r>
          </a:p>
        </p:txBody>
      </p:sp>
      <p:sp>
        <p:nvSpPr>
          <p:cNvPr id="5" name="Content Placeholder 4"/>
          <p:cNvSpPr>
            <a:spLocks noGrp="1"/>
          </p:cNvSpPr>
          <p:nvPr>
            <p:ph sz="half" idx="2"/>
          </p:nvPr>
        </p:nvSpPr>
        <p:spPr>
          <a:xfrm>
            <a:off x="4648200" y="1828800"/>
            <a:ext cx="4038600" cy="4297363"/>
          </a:xfrm>
        </p:spPr>
        <p:txBody>
          <a:bodyPr>
            <a:normAutofit/>
          </a:bodyPr>
          <a:lstStyle/>
          <a:p>
            <a:r>
              <a:rPr lang="en-US" sz="3200" i="1" dirty="0" smtClean="0">
                <a:latin typeface="Times New Roman" pitchFamily="18" charset="0"/>
                <a:cs typeface="Times New Roman" pitchFamily="18" charset="0"/>
              </a:rPr>
              <a:t>to deliver</a:t>
            </a:r>
          </a:p>
          <a:p>
            <a:r>
              <a:rPr lang="en-US" sz="3200" i="1" dirty="0" smtClean="0">
                <a:latin typeface="Times New Roman" pitchFamily="18" charset="0"/>
                <a:cs typeface="Times New Roman" pitchFamily="18" charset="0"/>
              </a:rPr>
              <a:t>to rescue</a:t>
            </a:r>
          </a:p>
          <a:p>
            <a:r>
              <a:rPr lang="en-US" sz="3200" i="1" dirty="0" smtClean="0">
                <a:latin typeface="Times New Roman" pitchFamily="18" charset="0"/>
                <a:cs typeface="Times New Roman" pitchFamily="18" charset="0"/>
              </a:rPr>
              <a:t>to save</a:t>
            </a:r>
          </a:p>
          <a:p>
            <a:r>
              <a:rPr lang="en-US" sz="3200" i="1" dirty="0" smtClean="0">
                <a:latin typeface="Times New Roman" pitchFamily="18" charset="0"/>
                <a:cs typeface="Times New Roman" pitchFamily="18" charset="0"/>
              </a:rPr>
              <a:t>to atone for</a:t>
            </a:r>
          </a:p>
        </p:txBody>
      </p:sp>
    </p:spTree>
  </p:cSld>
  <p:clrMapOvr>
    <a:masterClrMapping/>
  </p:clrMapOvr>
  <p:transition advTm="10000">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Revelation 2.17</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He that hath an ear, let him hear what the Spirit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unto the churches; To him that </a:t>
            </a:r>
            <a:r>
              <a:rPr lang="en-US" i="1" dirty="0" err="1" smtClean="0">
                <a:latin typeface="Times New Roman" pitchFamily="18" charset="0"/>
                <a:cs typeface="Times New Roman" pitchFamily="18" charset="0"/>
              </a:rPr>
              <a:t>overcometh</a:t>
            </a:r>
            <a:r>
              <a:rPr lang="en-US" i="1" dirty="0" smtClean="0">
                <a:latin typeface="Times New Roman" pitchFamily="18" charset="0"/>
                <a:cs typeface="Times New Roman" pitchFamily="18" charset="0"/>
              </a:rPr>
              <a:t> will I give to eat of the hidden manna, and will give him a </a:t>
            </a:r>
            <a:r>
              <a:rPr lang="en-US" i="1" dirty="0" smtClean="0">
                <a:solidFill>
                  <a:schemeClr val="bg1">
                    <a:lumMod val="95000"/>
                  </a:schemeClr>
                </a:solidFill>
                <a:effectLst>
                  <a:outerShdw blurRad="38100" dist="38100" dir="2700000" algn="tl">
                    <a:srgbClr val="000000">
                      <a:alpha val="43137"/>
                    </a:srgbClr>
                  </a:outerShdw>
                </a:effectLst>
                <a:latin typeface="Times New Roman" pitchFamily="18" charset="0"/>
                <a:cs typeface="Times New Roman" pitchFamily="18" charset="0"/>
              </a:rPr>
              <a:t>white stone</a:t>
            </a:r>
            <a:r>
              <a:rPr lang="en-US" i="1" dirty="0" smtClean="0">
                <a:latin typeface="Times New Roman" pitchFamily="18" charset="0"/>
                <a:cs typeface="Times New Roman" pitchFamily="18" charset="0"/>
              </a:rPr>
              <a:t>, and in the stone a new name written, which no man </a:t>
            </a:r>
            <a:r>
              <a:rPr lang="en-US" i="1" dirty="0" err="1" smtClean="0">
                <a:latin typeface="Times New Roman" pitchFamily="18" charset="0"/>
                <a:cs typeface="Times New Roman" pitchFamily="18" charset="0"/>
              </a:rPr>
              <a:t>knoweth</a:t>
            </a:r>
            <a:r>
              <a:rPr lang="en-US" i="1" dirty="0" smtClean="0">
                <a:latin typeface="Times New Roman" pitchFamily="18" charset="0"/>
                <a:cs typeface="Times New Roman" pitchFamily="18" charset="0"/>
              </a:rPr>
              <a:t> saving he that </a:t>
            </a:r>
            <a:r>
              <a:rPr lang="en-US" i="1" dirty="0" err="1" smtClean="0">
                <a:latin typeface="Times New Roman" pitchFamily="18" charset="0"/>
                <a:cs typeface="Times New Roman" pitchFamily="18" charset="0"/>
              </a:rPr>
              <a:t>receiveth</a:t>
            </a:r>
            <a:r>
              <a:rPr lang="en-US" i="1" dirty="0" smtClean="0">
                <a:latin typeface="Times New Roman" pitchFamily="18" charset="0"/>
                <a:cs typeface="Times New Roman" pitchFamily="18" charset="0"/>
              </a:rPr>
              <a:t> [it]. </a:t>
            </a:r>
          </a:p>
        </p:txBody>
      </p:sp>
    </p:spTree>
  </p:cSld>
  <p:clrMapOvr>
    <a:masterClrMapping/>
  </p:clrMapOvr>
  <p:transition advTm="10000">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800" i="1" dirty="0" smtClean="0">
                <a:solidFill>
                  <a:schemeClr val="bg1">
                    <a:lumMod val="95000"/>
                  </a:schemeClr>
                </a:solidFill>
                <a:effectLst>
                  <a:outerShdw blurRad="38100" dist="38100" dir="2700000" algn="tl">
                    <a:srgbClr val="000000">
                      <a:alpha val="43137"/>
                    </a:srgbClr>
                  </a:outerShdw>
                </a:effectLst>
                <a:latin typeface="Times New Roman" pitchFamily="18" charset="0"/>
                <a:cs typeface="Times New Roman" pitchFamily="18" charset="0"/>
              </a:rPr>
              <a:t>White Stone </a:t>
            </a:r>
            <a:r>
              <a:rPr lang="en-US" i="1" dirty="0" smtClean="0">
                <a:latin typeface="Times New Roman" pitchFamily="18" charset="0"/>
                <a:cs typeface="Times New Roman" pitchFamily="18" charset="0"/>
              </a:rPr>
              <a:t>- </a:t>
            </a:r>
            <a:r>
              <a:rPr lang="en-US" sz="2800" i="1" dirty="0" smtClean="0">
                <a:latin typeface="Times New Roman" pitchFamily="18" charset="0"/>
                <a:cs typeface="Times New Roman" pitchFamily="18" charset="0"/>
              </a:rPr>
              <a:t>Revelation 2.17</a:t>
            </a:r>
            <a:endParaRPr lang="en-US" dirty="0"/>
          </a:p>
        </p:txBody>
      </p:sp>
      <p:sp>
        <p:nvSpPr>
          <p:cNvPr id="6" name="Content Placeholder 5"/>
          <p:cNvSpPr>
            <a:spLocks noGrp="1"/>
          </p:cNvSpPr>
          <p:nvPr>
            <p:ph idx="1"/>
          </p:nvPr>
        </p:nvSpPr>
        <p:spPr>
          <a:xfrm>
            <a:off x="685800" y="2438400"/>
            <a:ext cx="8001000" cy="3687763"/>
          </a:xfrm>
        </p:spPr>
        <p:txBody>
          <a:bodyPr>
            <a:noAutofit/>
          </a:bodyPr>
          <a:lstStyle/>
          <a:p>
            <a:r>
              <a:rPr lang="en-US" i="1" dirty="0" smtClean="0">
                <a:latin typeface="Times New Roman" pitchFamily="18" charset="0"/>
                <a:cs typeface="Times New Roman" pitchFamily="18" charset="0"/>
              </a:rPr>
              <a:t>I have heard said over the years that in Pergamum the </a:t>
            </a:r>
            <a:r>
              <a:rPr lang="en-US" i="1" dirty="0" smtClean="0">
                <a:solidFill>
                  <a:schemeClr val="bg1">
                    <a:lumMod val="95000"/>
                  </a:schemeClr>
                </a:solidFill>
                <a:effectLst>
                  <a:outerShdw blurRad="38100" dist="38100" dir="2700000" algn="tl">
                    <a:srgbClr val="000000">
                      <a:alpha val="43137"/>
                    </a:srgbClr>
                  </a:outerShdw>
                </a:effectLst>
                <a:latin typeface="Times New Roman" pitchFamily="18" charset="0"/>
                <a:cs typeface="Times New Roman" pitchFamily="18" charset="0"/>
              </a:rPr>
              <a:t>white stone </a:t>
            </a:r>
            <a:r>
              <a:rPr lang="en-US" i="1" dirty="0" smtClean="0">
                <a:latin typeface="Times New Roman" pitchFamily="18" charset="0"/>
                <a:cs typeface="Times New Roman" pitchFamily="18" charset="0"/>
              </a:rPr>
              <a:t>was used for several purposes.</a:t>
            </a:r>
          </a:p>
        </p:txBody>
      </p:sp>
    </p:spTree>
  </p:cSld>
  <p:clrMapOvr>
    <a:masterClrMapping/>
  </p:clrMapOvr>
  <p:transition advTm="10000">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95000"/>
                  </a:schemeClr>
                </a:solidFill>
                <a:effectLst>
                  <a:outerShdw blurRad="38100" dist="38100" dir="2700000" algn="tl">
                    <a:srgbClr val="000000">
                      <a:alpha val="43137"/>
                    </a:srgbClr>
                  </a:outerShdw>
                </a:effectLst>
                <a:latin typeface="Times New Roman" pitchFamily="18" charset="0"/>
                <a:cs typeface="Times New Roman" pitchFamily="18" charset="0"/>
              </a:rPr>
              <a:t>White Stone</a:t>
            </a:r>
            <a:endParaRPr lang="en-US" dirty="0">
              <a:solidFill>
                <a:schemeClr val="bg1">
                  <a:lumMod val="95000"/>
                </a:schemeClr>
              </a:solidFill>
            </a:endParaRPr>
          </a:p>
        </p:txBody>
      </p:sp>
      <p:sp>
        <p:nvSpPr>
          <p:cNvPr id="3" name="Content Placeholder 2"/>
          <p:cNvSpPr>
            <a:spLocks noGrp="1"/>
          </p:cNvSpPr>
          <p:nvPr>
            <p:ph idx="1"/>
          </p:nvPr>
        </p:nvSpPr>
        <p:spPr>
          <a:xfrm>
            <a:off x="457200" y="1981200"/>
            <a:ext cx="8229600" cy="4144963"/>
          </a:xfrm>
        </p:spPr>
        <p:txBody>
          <a:bodyPr>
            <a:normAutofit/>
          </a:bodyPr>
          <a:lstStyle/>
          <a:p>
            <a:pPr lvl="1"/>
            <a:r>
              <a:rPr lang="en-US" sz="3200" i="1" dirty="0" smtClean="0">
                <a:latin typeface="Times New Roman" pitchFamily="18" charset="0"/>
                <a:cs typeface="Times New Roman" pitchFamily="18" charset="0"/>
              </a:rPr>
              <a:t>When someone was acquitted for a crime, he was given a white stone to carry with him to show he had been acquitted, that someone else paid the price for him.</a:t>
            </a:r>
          </a:p>
          <a:p>
            <a:pPr lvl="2"/>
            <a:r>
              <a:rPr lang="en-US" sz="3200" i="1" dirty="0" smtClean="0">
                <a:latin typeface="Times New Roman" pitchFamily="18" charset="0"/>
                <a:cs typeface="Times New Roman" pitchFamily="18" charset="0"/>
              </a:rPr>
              <a:t>Have we not been acquitted?</a:t>
            </a:r>
          </a:p>
          <a:p>
            <a:pPr lvl="2"/>
            <a:r>
              <a:rPr lang="en-US" sz="3200" i="1" dirty="0" smtClean="0">
                <a:latin typeface="Times New Roman" pitchFamily="18" charset="0"/>
                <a:cs typeface="Times New Roman" pitchFamily="18" charset="0"/>
              </a:rPr>
              <a:t>Did not Jesus pay the price for our sins?</a:t>
            </a:r>
          </a:p>
          <a:p>
            <a:pPr lvl="2"/>
            <a:r>
              <a:rPr lang="en-US" sz="3200" i="1" dirty="0" smtClean="0">
                <a:latin typeface="Times New Roman" pitchFamily="18" charset="0"/>
                <a:cs typeface="Times New Roman" pitchFamily="18" charset="0"/>
              </a:rPr>
              <a:t>Did not Jesus come to redeem us?</a:t>
            </a:r>
          </a:p>
        </p:txBody>
      </p:sp>
    </p:spTree>
  </p:cSld>
  <p:clrMapOvr>
    <a:masterClrMapping/>
  </p:clrMapOvr>
  <p:transition advTm="10000">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95000"/>
                  </a:schemeClr>
                </a:solidFill>
                <a:effectLst>
                  <a:outerShdw blurRad="38100" dist="38100" dir="2700000" algn="tl">
                    <a:srgbClr val="000000">
                      <a:alpha val="43137"/>
                    </a:srgbClr>
                  </a:outerShdw>
                </a:effectLst>
                <a:latin typeface="Times New Roman" pitchFamily="18" charset="0"/>
                <a:cs typeface="Times New Roman" pitchFamily="18" charset="0"/>
              </a:rPr>
              <a:t>White Stone</a:t>
            </a:r>
            <a:endParaRPr lang="en-US" dirty="0">
              <a:solidFill>
                <a:schemeClr val="bg1">
                  <a:lumMod val="95000"/>
                </a:schemeClr>
              </a:solidFill>
            </a:endParaRPr>
          </a:p>
        </p:txBody>
      </p:sp>
      <p:sp>
        <p:nvSpPr>
          <p:cNvPr id="3" name="Content Placeholder 2"/>
          <p:cNvSpPr>
            <a:spLocks noGrp="1"/>
          </p:cNvSpPr>
          <p:nvPr>
            <p:ph idx="1"/>
          </p:nvPr>
        </p:nvSpPr>
        <p:spPr>
          <a:xfrm>
            <a:off x="457200" y="2286000"/>
            <a:ext cx="8229600" cy="3840163"/>
          </a:xfrm>
        </p:spPr>
        <p:txBody>
          <a:bodyPr>
            <a:normAutofit/>
          </a:bodyPr>
          <a:lstStyle/>
          <a:p>
            <a:pPr lvl="1"/>
            <a:r>
              <a:rPr lang="en-US" sz="3200" i="1" dirty="0" smtClean="0">
                <a:latin typeface="Times New Roman" pitchFamily="18" charset="0"/>
                <a:cs typeface="Times New Roman" pitchFamily="18" charset="0"/>
              </a:rPr>
              <a:t>When a slave was set free, the slave was given a white stone to show that he had been set free.</a:t>
            </a:r>
          </a:p>
          <a:p>
            <a:pPr lvl="2"/>
            <a:r>
              <a:rPr lang="en-US" sz="3200" i="1" dirty="0" smtClean="0">
                <a:latin typeface="Times New Roman" pitchFamily="18" charset="0"/>
                <a:cs typeface="Times New Roman" pitchFamily="18" charset="0"/>
              </a:rPr>
              <a:t>Did not Jesus come to set us free?</a:t>
            </a:r>
          </a:p>
          <a:p>
            <a:pPr lvl="2"/>
            <a:r>
              <a:rPr lang="en-US" sz="3200" i="1" dirty="0" smtClean="0">
                <a:latin typeface="Times New Roman" pitchFamily="18" charset="0"/>
                <a:cs typeface="Times New Roman" pitchFamily="18" charset="0"/>
              </a:rPr>
              <a:t>Did not Jesus come to redeem us?</a:t>
            </a:r>
          </a:p>
        </p:txBody>
      </p:sp>
    </p:spTree>
  </p:cSld>
  <p:clrMapOvr>
    <a:masterClrMapping/>
  </p:clrMapOvr>
  <p:transition advTm="10000">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95000"/>
                  </a:schemeClr>
                </a:solidFill>
                <a:effectLst>
                  <a:outerShdw blurRad="38100" dist="38100" dir="2700000" algn="tl">
                    <a:srgbClr val="000000">
                      <a:alpha val="43137"/>
                    </a:srgbClr>
                  </a:outerShdw>
                </a:effectLst>
                <a:latin typeface="Times New Roman" pitchFamily="18" charset="0"/>
                <a:cs typeface="Times New Roman" pitchFamily="18" charset="0"/>
              </a:rPr>
              <a:t>White Stone</a:t>
            </a:r>
            <a:endParaRPr lang="en-US" dirty="0">
              <a:solidFill>
                <a:schemeClr val="bg1">
                  <a:lumMod val="95000"/>
                </a:schemeClr>
              </a:solidFill>
            </a:endParaRPr>
          </a:p>
        </p:txBody>
      </p:sp>
      <p:sp>
        <p:nvSpPr>
          <p:cNvPr id="3" name="Content Placeholder 2"/>
          <p:cNvSpPr>
            <a:spLocks noGrp="1"/>
          </p:cNvSpPr>
          <p:nvPr>
            <p:ph idx="1"/>
          </p:nvPr>
        </p:nvSpPr>
        <p:spPr/>
        <p:txBody>
          <a:bodyPr>
            <a:normAutofit/>
          </a:bodyPr>
          <a:lstStyle/>
          <a:p>
            <a:pPr lvl="1"/>
            <a:r>
              <a:rPr lang="en-US" sz="3200" i="1" dirty="0" smtClean="0">
                <a:latin typeface="Times New Roman" pitchFamily="18" charset="0"/>
                <a:cs typeface="Times New Roman" pitchFamily="18" charset="0"/>
              </a:rPr>
              <a:t>The white stone was used for means of entry to community activities.</a:t>
            </a:r>
          </a:p>
          <a:p>
            <a:pPr lvl="2"/>
            <a:r>
              <a:rPr lang="en-US" sz="3200" i="1" dirty="0" smtClean="0">
                <a:latin typeface="Times New Roman" pitchFamily="18" charset="0"/>
                <a:cs typeface="Times New Roman" pitchFamily="18" charset="0"/>
              </a:rPr>
              <a:t>Did not Jesus come that we might be invited to the Marriage Supper of the Lamb?</a:t>
            </a:r>
          </a:p>
          <a:p>
            <a:pPr lvl="2"/>
            <a:r>
              <a:rPr lang="en-US" sz="3200" i="1" dirty="0" smtClean="0">
                <a:latin typeface="Times New Roman" pitchFamily="18" charset="0"/>
                <a:cs typeface="Times New Roman" pitchFamily="18" charset="0"/>
              </a:rPr>
              <a:t>Did not Jesus come to redeem us that we might be made righteous for the Marriage Supper of the Lamb?</a:t>
            </a:r>
          </a:p>
        </p:txBody>
      </p:sp>
    </p:spTree>
  </p:cSld>
  <p:clrMapOvr>
    <a:masterClrMapping/>
  </p:clrMapOvr>
  <p:transition advTm="10000">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95000"/>
                  </a:schemeClr>
                </a:solidFill>
                <a:effectLst>
                  <a:outerShdw blurRad="38100" dist="38100" dir="2700000" algn="tl">
                    <a:srgbClr val="000000">
                      <a:alpha val="43137"/>
                    </a:srgbClr>
                  </a:outerShdw>
                </a:effectLst>
                <a:latin typeface="Times New Roman" pitchFamily="18" charset="0"/>
                <a:cs typeface="Times New Roman" pitchFamily="18" charset="0"/>
              </a:rPr>
              <a:t>White Stone</a:t>
            </a:r>
            <a:endParaRPr lang="en-US" dirty="0">
              <a:solidFill>
                <a:schemeClr val="bg1">
                  <a:lumMod val="95000"/>
                </a:schemeClr>
              </a:solidFill>
            </a:endParaRPr>
          </a:p>
        </p:txBody>
      </p:sp>
      <p:sp>
        <p:nvSpPr>
          <p:cNvPr id="3" name="Content Placeholder 2"/>
          <p:cNvSpPr>
            <a:spLocks noGrp="1"/>
          </p:cNvSpPr>
          <p:nvPr>
            <p:ph idx="1"/>
          </p:nvPr>
        </p:nvSpPr>
        <p:spPr>
          <a:xfrm>
            <a:off x="457200" y="1447800"/>
            <a:ext cx="8229600" cy="5181600"/>
          </a:xfrm>
        </p:spPr>
        <p:txBody>
          <a:bodyPr>
            <a:noAutofit/>
          </a:bodyPr>
          <a:lstStyle/>
          <a:p>
            <a:pPr lvl="1"/>
            <a:r>
              <a:rPr lang="en-US" sz="2500" i="1" dirty="0" smtClean="0">
                <a:latin typeface="Times New Roman" pitchFamily="18" charset="0"/>
                <a:cs typeface="Times New Roman" pitchFamily="18" charset="0"/>
              </a:rPr>
              <a:t>The white stone was used for family reunions.  The large stone was chipped so that everyone would have a piece from the large stone.  Each person’s stone was important to the reassembling of the large stone at each family reunion – </a:t>
            </a:r>
          </a:p>
          <a:p>
            <a:pPr lvl="2"/>
            <a:r>
              <a:rPr lang="en-US" sz="2100" i="1" dirty="0" smtClean="0">
                <a:latin typeface="Times New Roman" pitchFamily="18" charset="0"/>
                <a:cs typeface="Times New Roman" pitchFamily="18" charset="0"/>
              </a:rPr>
              <a:t>no matter the size of the stone or the location.  For even the hidden parts and the small sized stone were used for the placing of all other stones to give support and strength to the stones that were more visible when the stone was reassembled.  However, the large white stone could not be reassembled unless everyone were present.  </a:t>
            </a:r>
          </a:p>
          <a:p>
            <a:pPr lvl="2"/>
            <a:r>
              <a:rPr lang="en-US" i="1" dirty="0" smtClean="0">
                <a:latin typeface="Times New Roman" pitchFamily="18" charset="0"/>
                <a:cs typeface="Times New Roman" pitchFamily="18" charset="0"/>
              </a:rPr>
              <a:t>One day that stone will be reassembled by the Family of God around the throne of the Lamb of God, Jesus Christ.</a:t>
            </a:r>
          </a:p>
        </p:txBody>
      </p:sp>
    </p:spTree>
  </p:cSld>
  <p:clrMapOvr>
    <a:masterClrMapping/>
  </p:clrMapOvr>
  <p:transition advTm="10000">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r>
              <a:rPr lang="en-US" i="1" dirty="0" smtClean="0">
                <a:latin typeface="Times New Roman" pitchFamily="18" charset="0"/>
                <a:cs typeface="Times New Roman" pitchFamily="18" charset="0"/>
              </a:rPr>
              <a:t>My Redeemer Lives!</a:t>
            </a:r>
            <a:br>
              <a:rPr lang="en-US" i="1" dirty="0" smtClean="0">
                <a:latin typeface="Times New Roman" pitchFamily="18" charset="0"/>
                <a:cs typeface="Times New Roman" pitchFamily="18" charset="0"/>
              </a:rPr>
            </a:br>
            <a:r>
              <a:rPr lang="en-US" sz="2800" i="1" dirty="0" smtClean="0">
                <a:latin typeface="Times New Roman" pitchFamily="18" charset="0"/>
                <a:cs typeface="Times New Roman" pitchFamily="18" charset="0"/>
              </a:rPr>
              <a:t>Job 19.25-27</a:t>
            </a:r>
            <a:endParaRPr lang="en-US" i="1" dirty="0" smtClean="0">
              <a:latin typeface="Times New Roman" pitchFamily="18" charset="0"/>
              <a:cs typeface="Times New Roman" pitchFamily="18" charset="0"/>
            </a:endParaRPr>
          </a:p>
        </p:txBody>
      </p:sp>
      <p:sp>
        <p:nvSpPr>
          <p:cNvPr id="8195" name="Content Placeholder 2"/>
          <p:cNvSpPr>
            <a:spLocks noGrp="1"/>
          </p:cNvSpPr>
          <p:nvPr>
            <p:ph idx="1"/>
          </p:nvPr>
        </p:nvSpPr>
        <p:spPr>
          <a:xfrm>
            <a:off x="457200" y="2209800"/>
            <a:ext cx="8229600" cy="3916363"/>
          </a:xfrm>
        </p:spPr>
        <p:txBody>
          <a:bodyPr>
            <a:normAutofit lnSpcReduction="10000"/>
          </a:bodyPr>
          <a:lstStyle/>
          <a:p>
            <a:r>
              <a:rPr lang="en-US" sz="3000" i="1" dirty="0" smtClean="0">
                <a:latin typeface="Times New Roman" pitchFamily="18" charset="0"/>
                <a:cs typeface="Times New Roman" pitchFamily="18" charset="0"/>
              </a:rPr>
              <a:t>For I know [that] my redeemer</a:t>
            </a:r>
            <a:r>
              <a:rPr lang="en-US" sz="3000" i="1" dirty="0" smtClean="0">
                <a:solidFill>
                  <a:schemeClr val="tx2">
                    <a:lumMod val="60000"/>
                    <a:lumOff val="40000"/>
                  </a:schemeClr>
                </a:solidFill>
                <a:latin typeface="Times New Roman" pitchFamily="18" charset="0"/>
                <a:cs typeface="Times New Roman" pitchFamily="18" charset="0"/>
              </a:rPr>
              <a:t>**</a:t>
            </a:r>
            <a:r>
              <a:rPr lang="en-US" sz="3000" i="1" dirty="0" smtClean="0">
                <a:latin typeface="Times New Roman" pitchFamily="18" charset="0"/>
                <a:cs typeface="Times New Roman" pitchFamily="18" charset="0"/>
              </a:rPr>
              <a:t> </a:t>
            </a:r>
            <a:r>
              <a:rPr lang="en-US" sz="3000" i="1" dirty="0" err="1" smtClean="0">
                <a:latin typeface="Times New Roman" pitchFamily="18" charset="0"/>
                <a:cs typeface="Times New Roman" pitchFamily="18" charset="0"/>
              </a:rPr>
              <a:t>liveth</a:t>
            </a:r>
            <a:r>
              <a:rPr lang="en-US" sz="3000" i="1" dirty="0" smtClean="0">
                <a:latin typeface="Times New Roman" pitchFamily="18" charset="0"/>
                <a:cs typeface="Times New Roman" pitchFamily="18" charset="0"/>
              </a:rPr>
              <a:t>, and [that] he shall stand at the latter [day] upon the earth: </a:t>
            </a:r>
          </a:p>
          <a:p>
            <a:r>
              <a:rPr lang="en-US" sz="3000" i="1" dirty="0" smtClean="0">
                <a:latin typeface="Times New Roman" pitchFamily="18" charset="0"/>
                <a:cs typeface="Times New Roman" pitchFamily="18" charset="0"/>
              </a:rPr>
              <a:t>And [though] after my skin [worms] destroy this [body], yet in my flesh shall I see God: </a:t>
            </a:r>
          </a:p>
          <a:p>
            <a:r>
              <a:rPr lang="en-US" sz="3000" i="1" dirty="0" smtClean="0">
                <a:latin typeface="Times New Roman" pitchFamily="18" charset="0"/>
                <a:cs typeface="Times New Roman" pitchFamily="18" charset="0"/>
              </a:rPr>
              <a:t>Whom I shall see for myself, and mine eyes shall behold, and not another; [though] my reins be consumed within me. </a:t>
            </a:r>
          </a:p>
        </p:txBody>
      </p:sp>
    </p:spTree>
  </p:cSld>
  <p:clrMapOvr>
    <a:masterClrMapping/>
  </p:clrMapOvr>
  <p:transition advTm="10000">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ransition advTm="10000">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chemeClr val="tx2">
                    <a:lumMod val="60000"/>
                    <a:lumOff val="40000"/>
                  </a:schemeClr>
                </a:solidFill>
                <a:latin typeface="Times New Roman" pitchFamily="18" charset="0"/>
                <a:cs typeface="Times New Roman" pitchFamily="18" charset="0"/>
              </a:rPr>
              <a:t>Strong’s Hebrew and Greek Dictionaries</a:t>
            </a:r>
            <a:endParaRPr lang="en-US" sz="3600" i="1" dirty="0">
              <a:solidFill>
                <a:schemeClr val="tx2">
                  <a:lumMod val="60000"/>
                  <a:lumOff val="4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r>
              <a:rPr lang="en-US" b="1" dirty="0" smtClean="0">
                <a:latin typeface="Times New Roman" pitchFamily="18" charset="0"/>
                <a:cs typeface="Times New Roman" pitchFamily="18" charset="0"/>
              </a:rPr>
              <a:t>H1350</a:t>
            </a:r>
          </a:p>
          <a:p>
            <a:r>
              <a:rPr lang="he-IL" sz="3900" dirty="0" smtClean="0">
                <a:latin typeface="Times New Roman" pitchFamily="18" charset="0"/>
                <a:cs typeface="Times New Roman" pitchFamily="18" charset="0"/>
              </a:rPr>
              <a:t>גּאל</a:t>
            </a:r>
            <a:endParaRPr lang="en-US" sz="3900"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gâ'al</a:t>
            </a:r>
            <a:endParaRPr lang="en-US" dirty="0" smtClean="0">
              <a:latin typeface="Times New Roman" pitchFamily="18" charset="0"/>
              <a:cs typeface="Times New Roman" pitchFamily="18" charset="0"/>
            </a:endParaRPr>
          </a:p>
          <a:p>
            <a:r>
              <a:rPr lang="en-US" i="1" dirty="0" err="1" smtClean="0">
                <a:latin typeface="Times New Roman" pitchFamily="18" charset="0"/>
                <a:cs typeface="Times New Roman" pitchFamily="18" charset="0"/>
              </a:rPr>
              <a:t>gaw</a:t>
            </a:r>
            <a:r>
              <a:rPr lang="en-US" i="1" dirty="0" smtClean="0">
                <a:latin typeface="Times New Roman" pitchFamily="18" charset="0"/>
                <a:cs typeface="Times New Roman" pitchFamily="18" charset="0"/>
              </a:rPr>
              <a:t>-al'</a:t>
            </a:r>
          </a:p>
          <a:p>
            <a:r>
              <a:rPr lang="en-US" dirty="0" smtClean="0">
                <a:latin typeface="Times New Roman" pitchFamily="18" charset="0"/>
                <a:cs typeface="Times New Roman" pitchFamily="18" charset="0"/>
              </a:rPr>
              <a:t>A primitive root, to </a:t>
            </a:r>
            <a:r>
              <a:rPr lang="en-US" i="1" dirty="0" smtClean="0">
                <a:latin typeface="Times New Roman" pitchFamily="18" charset="0"/>
                <a:cs typeface="Times New Roman" pitchFamily="18" charset="0"/>
              </a:rPr>
              <a:t>redeem (according to the Oriental law of kinship), that is, to be the next of kin (and as such to buy back a relative’s property, marry his widow, etc.): -  X in any wise, X at all, avenger, deliver, (do, perform the part of near, next) kinsfolk (-man), purchase, ransom, redeem (-</a:t>
            </a:r>
            <a:r>
              <a:rPr lang="en-US" i="1" dirty="0" err="1" smtClean="0">
                <a:latin typeface="Times New Roman" pitchFamily="18" charset="0"/>
                <a:cs typeface="Times New Roman" pitchFamily="18" charset="0"/>
              </a:rPr>
              <a:t>er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revenger</a:t>
            </a:r>
            <a:r>
              <a:rPr lang="en-US" i="1" dirty="0" smtClean="0">
                <a:latin typeface="Times New Roman" pitchFamily="18" charset="0"/>
                <a:cs typeface="Times New Roman" pitchFamily="18" charset="0"/>
              </a:rPr>
              <a:t>.</a:t>
            </a:r>
          </a:p>
        </p:txBody>
      </p:sp>
    </p:spTree>
  </p:cSld>
  <p:clrMapOvr>
    <a:masterClrMapping/>
  </p:clrMapOvr>
  <p:transition advTm="10000">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chemeClr val="tx2">
                    <a:lumMod val="60000"/>
                    <a:lumOff val="40000"/>
                  </a:schemeClr>
                </a:solidFill>
                <a:latin typeface="Times New Roman" pitchFamily="18" charset="0"/>
                <a:cs typeface="Times New Roman" pitchFamily="18" charset="0"/>
              </a:rPr>
              <a:t>Brown-Driver-Briggs Hebrew Definitions</a:t>
            </a:r>
            <a:endParaRPr lang="en-US" sz="3600" i="1" dirty="0">
              <a:solidFill>
                <a:schemeClr val="tx2">
                  <a:lumMod val="60000"/>
                  <a:lumOff val="40000"/>
                </a:schemeClr>
              </a:solidFill>
              <a:latin typeface="Times New Roman" pitchFamily="18" charset="0"/>
              <a:cs typeface="Times New Roman" pitchFamily="18" charset="0"/>
            </a:endParaRPr>
          </a:p>
        </p:txBody>
      </p:sp>
      <p:sp>
        <p:nvSpPr>
          <p:cNvPr id="4" name="Content Placeholder 3"/>
          <p:cNvSpPr>
            <a:spLocks noGrp="1"/>
          </p:cNvSpPr>
          <p:nvPr>
            <p:ph sz="half" idx="1"/>
          </p:nvPr>
        </p:nvSpPr>
        <p:spPr>
          <a:xfrm>
            <a:off x="457200" y="1600200"/>
            <a:ext cx="4038600" cy="4724400"/>
          </a:xfrm>
        </p:spPr>
        <p:txBody>
          <a:bodyPr>
            <a:normAutofit fontScale="77500" lnSpcReduction="20000"/>
          </a:bodyPr>
          <a:lstStyle/>
          <a:p>
            <a:r>
              <a:rPr lang="en-US" b="1" dirty="0" smtClean="0">
                <a:latin typeface="Times New Roman" pitchFamily="18" charset="0"/>
                <a:cs typeface="Times New Roman" pitchFamily="18" charset="0"/>
              </a:rPr>
              <a:t>H1350</a:t>
            </a:r>
          </a:p>
          <a:p>
            <a:r>
              <a:rPr lang="he-IL" sz="4600" dirty="0" smtClean="0">
                <a:latin typeface="Times New Roman" pitchFamily="18" charset="0"/>
                <a:cs typeface="Times New Roman" pitchFamily="18" charset="0"/>
              </a:rPr>
              <a:t>גּאל</a:t>
            </a:r>
            <a:endParaRPr lang="en-US" sz="4600"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gâ'al</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BDB Definition:</a:t>
            </a:r>
          </a:p>
          <a:p>
            <a:r>
              <a:rPr lang="en-US" dirty="0" smtClean="0">
                <a:latin typeface="Times New Roman" pitchFamily="18" charset="0"/>
                <a:cs typeface="Times New Roman" pitchFamily="18" charset="0"/>
              </a:rPr>
              <a:t>1) to redeem, act as kinsman-redeemer, avenge, revenge, ransom, do the part of a kinsman</a:t>
            </a:r>
          </a:p>
          <a:p>
            <a:r>
              <a:rPr lang="en-US" dirty="0" smtClean="0">
                <a:latin typeface="Times New Roman" pitchFamily="18" charset="0"/>
                <a:cs typeface="Times New Roman" pitchFamily="18" charset="0"/>
              </a:rPr>
              <a:t>1a) (</a:t>
            </a:r>
            <a:r>
              <a:rPr lang="en-US" dirty="0" err="1" smtClean="0">
                <a:latin typeface="Times New Roman" pitchFamily="18" charset="0"/>
                <a:cs typeface="Times New Roman" pitchFamily="18" charset="0"/>
              </a:rPr>
              <a:t>Qal</a:t>
            </a:r>
            <a:r>
              <a:rPr lang="en-US" dirty="0" smtClean="0">
                <a:latin typeface="Times New Roman" pitchFamily="18" charset="0"/>
                <a:cs typeface="Times New Roman" pitchFamily="18" charset="0"/>
              </a:rPr>
              <a:t>)</a:t>
            </a:r>
          </a:p>
          <a:p>
            <a:pPr lvl="1"/>
            <a:r>
              <a:rPr lang="en-US" dirty="0" smtClean="0">
                <a:latin typeface="Times New Roman" pitchFamily="18" charset="0"/>
                <a:cs typeface="Times New Roman" pitchFamily="18" charset="0"/>
              </a:rPr>
              <a:t>1a1) to act as kinsman, do the part of next of kin, act as kinsman-redeemer</a:t>
            </a:r>
          </a:p>
          <a:p>
            <a:pPr lvl="2"/>
            <a:r>
              <a:rPr lang="en-US" dirty="0" smtClean="0">
                <a:latin typeface="Times New Roman" pitchFamily="18" charset="0"/>
                <a:cs typeface="Times New Roman" pitchFamily="18" charset="0"/>
              </a:rPr>
              <a:t>1a1a) by marrying brother’s widow to beget a child for him, to redeem from slavery, to redeem land, to exact vengeance</a:t>
            </a:r>
          </a:p>
        </p:txBody>
      </p:sp>
      <p:sp>
        <p:nvSpPr>
          <p:cNvPr id="5" name="Content Placeholder 4"/>
          <p:cNvSpPr>
            <a:spLocks noGrp="1"/>
          </p:cNvSpPr>
          <p:nvPr>
            <p:ph sz="half" idx="2"/>
          </p:nvPr>
        </p:nvSpPr>
        <p:spPr/>
        <p:txBody>
          <a:bodyPr>
            <a:normAutofit fontScale="77500" lnSpcReduction="20000"/>
          </a:bodyPr>
          <a:lstStyle/>
          <a:p>
            <a:pPr lvl="1"/>
            <a:r>
              <a:rPr lang="en-US" dirty="0" smtClean="0">
                <a:latin typeface="Times New Roman" pitchFamily="18" charset="0"/>
                <a:cs typeface="Times New Roman" pitchFamily="18" charset="0"/>
              </a:rPr>
              <a:t>1a2) to redeem (by payment)</a:t>
            </a:r>
          </a:p>
          <a:p>
            <a:pPr lvl="1"/>
            <a:r>
              <a:rPr lang="en-US" dirty="0" smtClean="0">
                <a:latin typeface="Times New Roman" pitchFamily="18" charset="0"/>
                <a:cs typeface="Times New Roman" pitchFamily="18" charset="0"/>
              </a:rPr>
              <a:t>1a3) to redeem (with God as subject)</a:t>
            </a:r>
          </a:p>
          <a:p>
            <a:pPr lvl="2"/>
            <a:r>
              <a:rPr lang="en-US" dirty="0" smtClean="0">
                <a:latin typeface="Times New Roman" pitchFamily="18" charset="0"/>
                <a:cs typeface="Times New Roman" pitchFamily="18" charset="0"/>
              </a:rPr>
              <a:t>1a3a) individuals from death</a:t>
            </a:r>
          </a:p>
          <a:p>
            <a:pPr lvl="2"/>
            <a:r>
              <a:rPr lang="en-US" dirty="0" smtClean="0">
                <a:latin typeface="Times New Roman" pitchFamily="18" charset="0"/>
                <a:cs typeface="Times New Roman" pitchFamily="18" charset="0"/>
              </a:rPr>
              <a:t>1a3b) Israel from Egyptian bondage</a:t>
            </a:r>
          </a:p>
          <a:p>
            <a:pPr lvl="2"/>
            <a:r>
              <a:rPr lang="en-US" dirty="0" smtClean="0">
                <a:latin typeface="Times New Roman" pitchFamily="18" charset="0"/>
                <a:cs typeface="Times New Roman" pitchFamily="18" charset="0"/>
              </a:rPr>
              <a:t>1a3c) Israel from exile</a:t>
            </a:r>
          </a:p>
          <a:p>
            <a:r>
              <a:rPr lang="en-US" dirty="0" smtClean="0">
                <a:latin typeface="Times New Roman" pitchFamily="18" charset="0"/>
                <a:cs typeface="Times New Roman" pitchFamily="18" charset="0"/>
              </a:rPr>
              <a:t>1b) (</a:t>
            </a:r>
            <a:r>
              <a:rPr lang="en-US" dirty="0" err="1" smtClean="0">
                <a:latin typeface="Times New Roman" pitchFamily="18" charset="0"/>
                <a:cs typeface="Times New Roman" pitchFamily="18" charset="0"/>
              </a:rPr>
              <a:t>Niphal</a:t>
            </a:r>
            <a:r>
              <a:rPr lang="en-US" dirty="0" smtClean="0">
                <a:latin typeface="Times New Roman" pitchFamily="18" charset="0"/>
                <a:cs typeface="Times New Roman" pitchFamily="18" charset="0"/>
              </a:rPr>
              <a:t>)</a:t>
            </a:r>
          </a:p>
          <a:p>
            <a:pPr lvl="1"/>
            <a:r>
              <a:rPr lang="en-US" dirty="0" smtClean="0">
                <a:latin typeface="Times New Roman" pitchFamily="18" charset="0"/>
                <a:cs typeface="Times New Roman" pitchFamily="18" charset="0"/>
              </a:rPr>
              <a:t>1b1) to redeem oneself</a:t>
            </a:r>
          </a:p>
          <a:p>
            <a:pPr lvl="1"/>
            <a:r>
              <a:rPr lang="en-US" dirty="0" smtClean="0">
                <a:latin typeface="Times New Roman" pitchFamily="18" charset="0"/>
                <a:cs typeface="Times New Roman" pitchFamily="18" charset="0"/>
              </a:rPr>
              <a:t>1b2) to be redeemed</a:t>
            </a:r>
          </a:p>
          <a:p>
            <a:r>
              <a:rPr lang="en-US" b="1" dirty="0" smtClean="0">
                <a:latin typeface="Times New Roman" pitchFamily="18" charset="0"/>
                <a:cs typeface="Times New Roman" pitchFamily="18" charset="0"/>
              </a:rPr>
              <a:t>Part of Speech: verb</a:t>
            </a:r>
          </a:p>
          <a:p>
            <a:r>
              <a:rPr lang="en-US" b="1" dirty="0" smtClean="0">
                <a:latin typeface="Times New Roman" pitchFamily="18" charset="0"/>
                <a:cs typeface="Times New Roman" pitchFamily="18" charset="0"/>
              </a:rPr>
              <a:t>A Related Word by BDB/Strong’s Number: a primitive root</a:t>
            </a:r>
          </a:p>
          <a:p>
            <a:r>
              <a:rPr lang="en-US" b="1" dirty="0" smtClean="0">
                <a:latin typeface="Times New Roman" pitchFamily="18" charset="0"/>
                <a:cs typeface="Times New Roman" pitchFamily="18" charset="0"/>
              </a:rPr>
              <a:t>Same Word by TWOT Number: 300</a:t>
            </a:r>
          </a:p>
          <a:p>
            <a:endParaRPr lang="en-US" dirty="0"/>
          </a:p>
        </p:txBody>
      </p:sp>
    </p:spTree>
  </p:cSld>
  <p:clrMapOvr>
    <a:masterClrMapping/>
  </p:clrMapOvr>
  <p:transition advTm="10000">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tx2">
                    <a:lumMod val="60000"/>
                    <a:lumOff val="40000"/>
                  </a:schemeClr>
                </a:solidFill>
                <a:latin typeface="Times New Roman" pitchFamily="18" charset="0"/>
                <a:cs typeface="Times New Roman" pitchFamily="18" charset="0"/>
              </a:rPr>
              <a:t>King James Concordance</a:t>
            </a:r>
            <a:endParaRPr lang="en-US" i="1" dirty="0">
              <a:solidFill>
                <a:schemeClr val="tx2">
                  <a:lumMod val="60000"/>
                  <a:lumOff val="40000"/>
                </a:schemeClr>
              </a:solidFill>
              <a:latin typeface="Times New Roman" pitchFamily="18" charset="0"/>
              <a:cs typeface="Times New Roman" pitchFamily="18" charset="0"/>
            </a:endParaRPr>
          </a:p>
        </p:txBody>
      </p:sp>
      <p:sp>
        <p:nvSpPr>
          <p:cNvPr id="6" name="Content Placeholder 5"/>
          <p:cNvSpPr>
            <a:spLocks noGrp="1"/>
          </p:cNvSpPr>
          <p:nvPr>
            <p:ph sz="half" idx="1"/>
          </p:nvPr>
        </p:nvSpPr>
        <p:spPr>
          <a:xfrm>
            <a:off x="457200" y="1600200"/>
            <a:ext cx="4038600" cy="4876800"/>
          </a:xfrm>
        </p:spPr>
        <p:txBody>
          <a:bodyPr>
            <a:normAutofit fontScale="47500" lnSpcReduction="20000"/>
          </a:bodyPr>
          <a:lstStyle/>
          <a:p>
            <a:r>
              <a:rPr lang="en-US" b="1" dirty="0" smtClean="0">
                <a:latin typeface="Times New Roman" pitchFamily="18" charset="0"/>
                <a:cs typeface="Times New Roman" pitchFamily="18" charset="0"/>
              </a:rPr>
              <a:t>H1350</a:t>
            </a:r>
          </a:p>
          <a:p>
            <a:r>
              <a:rPr lang="he-IL" sz="7600" dirty="0" smtClean="0">
                <a:latin typeface="Times New Roman" pitchFamily="18" charset="0"/>
                <a:cs typeface="Times New Roman" pitchFamily="18" charset="0"/>
              </a:rPr>
              <a:t>גּאל</a:t>
            </a:r>
            <a:endParaRPr lang="en-US" sz="7600"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gâ'al</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98</a:t>
            </a:r>
          </a:p>
          <a:p>
            <a:r>
              <a:rPr lang="en-US" b="1" dirty="0" smtClean="0">
                <a:latin typeface="Times New Roman" pitchFamily="18" charset="0"/>
                <a:cs typeface="Times New Roman" pitchFamily="18" charset="0"/>
              </a:rPr>
              <a:t>redeem, 24</a:t>
            </a:r>
          </a:p>
          <a:p>
            <a:r>
              <a:rPr lang="sv-SE" u="sng" dirty="0" smtClean="0">
                <a:latin typeface="Times New Roman" pitchFamily="18" charset="0"/>
                <a:cs typeface="Times New Roman" pitchFamily="18" charset="0"/>
              </a:rPr>
              <a:t>Exo_6:6, Lev_25:25-26 (3), Lev_25:48-49 (3), Lev_27:13, Lev_27:15, Lev_27:19-20 (2), Lev_27:31, Rth_4:4 (5), Rth_4:6 (3), Psa_69:18, Hos_13:14 (2), Mic_4:10</a:t>
            </a:r>
          </a:p>
          <a:p>
            <a:r>
              <a:rPr lang="en-US" b="1" dirty="0" smtClean="0">
                <a:latin typeface="Times New Roman" pitchFamily="18" charset="0"/>
                <a:cs typeface="Times New Roman" pitchFamily="18" charset="0"/>
              </a:rPr>
              <a:t>redeemed, 24</a:t>
            </a:r>
          </a:p>
          <a:p>
            <a:r>
              <a:rPr lang="sv-SE" u="sng" dirty="0" smtClean="0">
                <a:latin typeface="Times New Roman" pitchFamily="18" charset="0"/>
                <a:cs typeface="Times New Roman" pitchFamily="18" charset="0"/>
              </a:rPr>
              <a:t>Gen_48:16, Exo_15:13, Lev_25:30, Lev_25:54, Lev_27:20, Lev_27:27-28 (2), Lev_27:33, Psa_74:2, Psa_77:15, Psa_106:10, Psa_107:2 (2), Isa_35:9, Isa_43:1, Isa_44:22-23 (2), Isa_48:20, Isa_52:3, Isa_52:9, Isa_62:12, Isa_63:4, Isa_63:9, Lam_3:58</a:t>
            </a:r>
          </a:p>
          <a:p>
            <a:r>
              <a:rPr lang="en-US" b="1" dirty="0" smtClean="0">
                <a:latin typeface="Times New Roman" pitchFamily="18" charset="0"/>
                <a:cs typeface="Times New Roman" pitchFamily="18" charset="0"/>
              </a:rPr>
              <a:t>redeemer, 18</a:t>
            </a:r>
          </a:p>
          <a:p>
            <a:r>
              <a:rPr lang="en-US" u="sng" dirty="0" smtClean="0">
                <a:latin typeface="Times New Roman" pitchFamily="18" charset="0"/>
                <a:cs typeface="Times New Roman" pitchFamily="18" charset="0"/>
              </a:rPr>
              <a:t>Job_19:25, Psa_19:14, Psa_78:35, Pro_23:11, Isa_43:14 (2), Isa_44:6, Isa_44:24, Isa_47:4, Isa_48:17, Isa_49:7, Isa_49:26, Isa_54:5, Isa_54:8, Isa_59:20, Isa_63:16 (2), Jer_50:34</a:t>
            </a:r>
          </a:p>
          <a:p>
            <a:r>
              <a:rPr lang="en-US" b="1" dirty="0" smtClean="0">
                <a:latin typeface="Times New Roman" pitchFamily="18" charset="0"/>
                <a:cs typeface="Times New Roman" pitchFamily="18" charset="0"/>
              </a:rPr>
              <a:t>kinsman, 11</a:t>
            </a:r>
          </a:p>
          <a:p>
            <a:r>
              <a:rPr lang="en-US" u="sng" dirty="0" smtClean="0">
                <a:latin typeface="Times New Roman" pitchFamily="18" charset="0"/>
                <a:cs typeface="Times New Roman" pitchFamily="18" charset="0"/>
              </a:rPr>
              <a:t>Rth_3:8-9 (2), Rth_3:12-13 (5), Rth_4:1, Rth_4:3, Rth_4:6, Rth_4:8</a:t>
            </a:r>
          </a:p>
        </p:txBody>
      </p:sp>
      <p:sp>
        <p:nvSpPr>
          <p:cNvPr id="7" name="Content Placeholder 6"/>
          <p:cNvSpPr>
            <a:spLocks noGrp="1"/>
          </p:cNvSpPr>
          <p:nvPr>
            <p:ph sz="half" idx="2"/>
          </p:nvPr>
        </p:nvSpPr>
        <p:spPr/>
        <p:txBody>
          <a:bodyPr>
            <a:noAutofit/>
          </a:bodyPr>
          <a:lstStyle/>
          <a:p>
            <a:pPr>
              <a:spcBef>
                <a:spcPts val="0"/>
              </a:spcBef>
            </a:pPr>
            <a:r>
              <a:rPr lang="en-US" sz="1300" b="1" dirty="0" smtClean="0">
                <a:latin typeface="Times New Roman" pitchFamily="18" charset="0"/>
                <a:cs typeface="Times New Roman" pitchFamily="18" charset="0"/>
              </a:rPr>
              <a:t>avenger, 6</a:t>
            </a:r>
          </a:p>
          <a:p>
            <a:pPr>
              <a:spcBef>
                <a:spcPts val="0"/>
              </a:spcBef>
            </a:pPr>
            <a:r>
              <a:rPr lang="pt-BR" sz="1300" u="sng" dirty="0" smtClean="0">
                <a:latin typeface="Times New Roman" pitchFamily="18" charset="0"/>
                <a:cs typeface="Times New Roman" pitchFamily="18" charset="0"/>
              </a:rPr>
              <a:t>Num_35:12, Deu_19:6, Deu_19:12, Jos_20:3, Jos_20:5, Jos_20:9</a:t>
            </a:r>
          </a:p>
          <a:p>
            <a:pPr>
              <a:spcBef>
                <a:spcPts val="0"/>
              </a:spcBef>
            </a:pPr>
            <a:r>
              <a:rPr lang="en-US" sz="1300" b="1" dirty="0" err="1" smtClean="0">
                <a:latin typeface="Times New Roman" pitchFamily="18" charset="0"/>
                <a:cs typeface="Times New Roman" pitchFamily="18" charset="0"/>
              </a:rPr>
              <a:t>revenger</a:t>
            </a:r>
            <a:r>
              <a:rPr lang="en-US" sz="1300" b="1" dirty="0" smtClean="0">
                <a:latin typeface="Times New Roman" pitchFamily="18" charset="0"/>
                <a:cs typeface="Times New Roman" pitchFamily="18" charset="0"/>
              </a:rPr>
              <a:t>, 6</a:t>
            </a:r>
          </a:p>
          <a:p>
            <a:pPr>
              <a:spcBef>
                <a:spcPts val="0"/>
              </a:spcBef>
            </a:pPr>
            <a:r>
              <a:rPr lang="pt-BR" sz="1300" u="sng" dirty="0" smtClean="0">
                <a:latin typeface="Times New Roman" pitchFamily="18" charset="0"/>
                <a:cs typeface="Times New Roman" pitchFamily="18" charset="0"/>
              </a:rPr>
              <a:t>Num_35:19, Num_35:21, Num_35:24-25 (2), Num_35:27 (2)</a:t>
            </a:r>
          </a:p>
          <a:p>
            <a:pPr>
              <a:spcBef>
                <a:spcPts val="0"/>
              </a:spcBef>
            </a:pPr>
            <a:r>
              <a:rPr lang="en-US" sz="1300" b="1" dirty="0" smtClean="0">
                <a:latin typeface="Times New Roman" pitchFamily="18" charset="0"/>
                <a:cs typeface="Times New Roman" pitchFamily="18" charset="0"/>
              </a:rPr>
              <a:t>ransomed, 2</a:t>
            </a:r>
          </a:p>
          <a:p>
            <a:pPr>
              <a:spcBef>
                <a:spcPts val="0"/>
              </a:spcBef>
            </a:pPr>
            <a:r>
              <a:rPr lang="en-US" sz="1300" u="sng" dirty="0" smtClean="0">
                <a:latin typeface="Times New Roman" pitchFamily="18" charset="0"/>
                <a:cs typeface="Times New Roman" pitchFamily="18" charset="0"/>
              </a:rPr>
              <a:t>Jer_31:10-11 (2)</a:t>
            </a:r>
          </a:p>
          <a:p>
            <a:pPr>
              <a:spcBef>
                <a:spcPts val="0"/>
              </a:spcBef>
            </a:pPr>
            <a:r>
              <a:rPr lang="en-US" sz="1300" b="1" dirty="0" smtClean="0">
                <a:latin typeface="Times New Roman" pitchFamily="18" charset="0"/>
                <a:cs typeface="Times New Roman" pitchFamily="18" charset="0"/>
              </a:rPr>
              <a:t>deliver, 1</a:t>
            </a:r>
          </a:p>
          <a:p>
            <a:pPr>
              <a:spcBef>
                <a:spcPts val="0"/>
              </a:spcBef>
            </a:pPr>
            <a:r>
              <a:rPr lang="en-US" sz="1300" u="sng" dirty="0" smtClean="0">
                <a:latin typeface="Times New Roman" pitchFamily="18" charset="0"/>
                <a:cs typeface="Times New Roman" pitchFamily="18" charset="0"/>
              </a:rPr>
              <a:t>Psa_119:154</a:t>
            </a:r>
          </a:p>
          <a:p>
            <a:pPr>
              <a:spcBef>
                <a:spcPts val="0"/>
              </a:spcBef>
            </a:pPr>
            <a:r>
              <a:rPr lang="en-US" sz="1300" b="1" dirty="0" err="1" smtClean="0">
                <a:latin typeface="Times New Roman" pitchFamily="18" charset="0"/>
                <a:cs typeface="Times New Roman" pitchFamily="18" charset="0"/>
              </a:rPr>
              <a:t>kinsfolks</a:t>
            </a:r>
            <a:r>
              <a:rPr lang="en-US" sz="1300" b="1" dirty="0" smtClean="0">
                <a:latin typeface="Times New Roman" pitchFamily="18" charset="0"/>
                <a:cs typeface="Times New Roman" pitchFamily="18" charset="0"/>
              </a:rPr>
              <a:t>, 1</a:t>
            </a:r>
          </a:p>
          <a:p>
            <a:pPr>
              <a:spcBef>
                <a:spcPts val="0"/>
              </a:spcBef>
            </a:pPr>
            <a:r>
              <a:rPr lang="en-US" sz="1300" u="sng" dirty="0" smtClean="0">
                <a:latin typeface="Times New Roman" pitchFamily="18" charset="0"/>
                <a:cs typeface="Times New Roman" pitchFamily="18" charset="0"/>
              </a:rPr>
              <a:t>1Ki_16:11</a:t>
            </a:r>
          </a:p>
          <a:p>
            <a:pPr>
              <a:spcBef>
                <a:spcPts val="0"/>
              </a:spcBef>
            </a:pPr>
            <a:r>
              <a:rPr lang="en-US" sz="1300" b="1" dirty="0" smtClean="0">
                <a:latin typeface="Times New Roman" pitchFamily="18" charset="0"/>
                <a:cs typeface="Times New Roman" pitchFamily="18" charset="0"/>
              </a:rPr>
              <a:t>kinsman’s, 1</a:t>
            </a:r>
          </a:p>
          <a:p>
            <a:pPr>
              <a:spcBef>
                <a:spcPts val="0"/>
              </a:spcBef>
            </a:pPr>
            <a:r>
              <a:rPr lang="en-US" sz="1300" u="sng" dirty="0" smtClean="0">
                <a:latin typeface="Times New Roman" pitchFamily="18" charset="0"/>
                <a:cs typeface="Times New Roman" pitchFamily="18" charset="0"/>
              </a:rPr>
              <a:t>Rth_3:13</a:t>
            </a:r>
          </a:p>
          <a:p>
            <a:pPr>
              <a:spcBef>
                <a:spcPts val="0"/>
              </a:spcBef>
            </a:pPr>
            <a:r>
              <a:rPr lang="en-US" sz="1300" b="1" dirty="0" smtClean="0">
                <a:latin typeface="Times New Roman" pitchFamily="18" charset="0"/>
                <a:cs typeface="Times New Roman" pitchFamily="18" charset="0"/>
              </a:rPr>
              <a:t>kinsmen, 1</a:t>
            </a:r>
          </a:p>
          <a:p>
            <a:pPr>
              <a:spcBef>
                <a:spcPts val="0"/>
              </a:spcBef>
            </a:pPr>
            <a:r>
              <a:rPr lang="en-US" sz="1300" u="sng" dirty="0" smtClean="0">
                <a:latin typeface="Times New Roman" pitchFamily="18" charset="0"/>
                <a:cs typeface="Times New Roman" pitchFamily="18" charset="0"/>
              </a:rPr>
              <a:t>Rth_2:20</a:t>
            </a:r>
          </a:p>
          <a:p>
            <a:pPr>
              <a:spcBef>
                <a:spcPts val="0"/>
              </a:spcBef>
            </a:pPr>
            <a:r>
              <a:rPr lang="en-US" sz="1300" b="1" dirty="0" smtClean="0">
                <a:latin typeface="Times New Roman" pitchFamily="18" charset="0"/>
                <a:cs typeface="Times New Roman" pitchFamily="18" charset="0"/>
              </a:rPr>
              <a:t>purchase, 1</a:t>
            </a:r>
          </a:p>
          <a:p>
            <a:pPr>
              <a:spcBef>
                <a:spcPts val="0"/>
              </a:spcBef>
            </a:pPr>
            <a:r>
              <a:rPr lang="en-US" sz="1300" u="sng" dirty="0" smtClean="0">
                <a:latin typeface="Times New Roman" pitchFamily="18" charset="0"/>
                <a:cs typeface="Times New Roman" pitchFamily="18" charset="0"/>
              </a:rPr>
              <a:t>Lev_25:33</a:t>
            </a:r>
          </a:p>
          <a:p>
            <a:pPr>
              <a:spcBef>
                <a:spcPts val="0"/>
              </a:spcBef>
            </a:pPr>
            <a:r>
              <a:rPr lang="en-US" sz="1300" b="1" dirty="0" err="1" smtClean="0">
                <a:latin typeface="Times New Roman" pitchFamily="18" charset="0"/>
                <a:cs typeface="Times New Roman" pitchFamily="18" charset="0"/>
              </a:rPr>
              <a:t>redeemeth</a:t>
            </a:r>
            <a:r>
              <a:rPr lang="en-US" sz="1300" b="1" dirty="0" smtClean="0">
                <a:latin typeface="Times New Roman" pitchFamily="18" charset="0"/>
                <a:cs typeface="Times New Roman" pitchFamily="18" charset="0"/>
              </a:rPr>
              <a:t>, 1</a:t>
            </a:r>
          </a:p>
          <a:p>
            <a:pPr>
              <a:spcBef>
                <a:spcPts val="0"/>
              </a:spcBef>
            </a:pPr>
            <a:r>
              <a:rPr lang="en-US" sz="1300" u="sng" dirty="0" smtClean="0">
                <a:latin typeface="Times New Roman" pitchFamily="18" charset="0"/>
                <a:cs typeface="Times New Roman" pitchFamily="18" charset="0"/>
              </a:rPr>
              <a:t>Psa_103:4</a:t>
            </a:r>
          </a:p>
          <a:p>
            <a:pPr>
              <a:spcBef>
                <a:spcPts val="0"/>
              </a:spcBef>
            </a:pPr>
            <a:r>
              <a:rPr lang="en-US" sz="1300" b="1" dirty="0" err="1" smtClean="0">
                <a:latin typeface="Times New Roman" pitchFamily="18" charset="0"/>
                <a:cs typeface="Times New Roman" pitchFamily="18" charset="0"/>
              </a:rPr>
              <a:t>revengers</a:t>
            </a:r>
            <a:r>
              <a:rPr lang="en-US" sz="1300" b="1" dirty="0" smtClean="0">
                <a:latin typeface="Times New Roman" pitchFamily="18" charset="0"/>
                <a:cs typeface="Times New Roman" pitchFamily="18" charset="0"/>
              </a:rPr>
              <a:t>, 1</a:t>
            </a:r>
          </a:p>
          <a:p>
            <a:pPr>
              <a:spcBef>
                <a:spcPts val="0"/>
              </a:spcBef>
            </a:pPr>
            <a:r>
              <a:rPr lang="en-US" sz="1300" u="sng" dirty="0" smtClean="0">
                <a:latin typeface="Times New Roman" pitchFamily="18" charset="0"/>
                <a:cs typeface="Times New Roman" pitchFamily="18" charset="0"/>
              </a:rPr>
              <a:t>2Sa_14:11</a:t>
            </a:r>
          </a:p>
        </p:txBody>
      </p:sp>
    </p:spTree>
  </p:cSld>
  <p:clrMapOvr>
    <a:masterClrMapping/>
  </p:clrMapOvr>
  <p:transition advTm="10000">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457200"/>
            <a:ext cx="8229600" cy="1143000"/>
          </a:xfrm>
        </p:spPr>
        <p:txBody>
          <a:bodyPr>
            <a:normAutofit fontScale="90000"/>
          </a:bodyPr>
          <a:lstStyle/>
          <a:p>
            <a:r>
              <a:rPr lang="en-US" i="1" dirty="0" smtClean="0">
                <a:latin typeface="Times New Roman" pitchFamily="18" charset="0"/>
                <a:cs typeface="Times New Roman" pitchFamily="18" charset="0"/>
              </a:rPr>
              <a:t>O Lord, My Redeemer</a:t>
            </a:r>
            <a:br>
              <a:rPr lang="en-US" i="1" dirty="0" smtClean="0">
                <a:latin typeface="Times New Roman" pitchFamily="18" charset="0"/>
                <a:cs typeface="Times New Roman" pitchFamily="18" charset="0"/>
              </a:rPr>
            </a:br>
            <a:r>
              <a:rPr lang="en-US" sz="2800" i="1" dirty="0" smtClean="0">
                <a:latin typeface="Times New Roman" pitchFamily="18" charset="0"/>
                <a:cs typeface="Times New Roman" pitchFamily="18" charset="0"/>
              </a:rPr>
              <a:t>Psalm 19.14</a:t>
            </a:r>
            <a:endParaRPr lang="en-US" dirty="0" smtClean="0"/>
          </a:p>
        </p:txBody>
      </p:sp>
      <p:sp>
        <p:nvSpPr>
          <p:cNvPr id="9219" name="Content Placeholder 2"/>
          <p:cNvSpPr>
            <a:spLocks noGrp="1"/>
          </p:cNvSpPr>
          <p:nvPr>
            <p:ph idx="1"/>
          </p:nvPr>
        </p:nvSpPr>
        <p:spPr>
          <a:xfrm>
            <a:off x="609600" y="2667000"/>
            <a:ext cx="7924800" cy="3352800"/>
          </a:xfrm>
        </p:spPr>
        <p:txBody>
          <a:bodyPr/>
          <a:lstStyle/>
          <a:p>
            <a:r>
              <a:rPr lang="en-US" i="1" dirty="0" smtClean="0">
                <a:latin typeface="Times New Roman" pitchFamily="18" charset="0"/>
                <a:cs typeface="Times New Roman" pitchFamily="18" charset="0"/>
              </a:rPr>
              <a:t>Let the words of my mouth, and the meditation of my heart, be acceptable in thy sight, O LORD, my strength, and my redeemer. </a:t>
            </a:r>
          </a:p>
        </p:txBody>
      </p:sp>
    </p:spTree>
  </p:cSld>
  <p:clrMapOvr>
    <a:masterClrMapping/>
  </p:clrMapOvr>
  <p:transition advTm="10000">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533400"/>
            <a:ext cx="8229600" cy="1143000"/>
          </a:xfrm>
        </p:spPr>
        <p:txBody>
          <a:bodyPr>
            <a:normAutofit fontScale="90000"/>
          </a:bodyPr>
          <a:lstStyle/>
          <a:p>
            <a:r>
              <a:rPr lang="en-US" i="1" dirty="0" smtClean="0">
                <a:latin typeface="Times New Roman" pitchFamily="18" charset="0"/>
                <a:cs typeface="Times New Roman" pitchFamily="18" charset="0"/>
              </a:rPr>
              <a:t>Let the Redeemed of the Lord Say So!</a:t>
            </a:r>
            <a:r>
              <a:rPr lang="en-US" sz="2800" i="1" dirty="0" smtClean="0">
                <a:latin typeface="Times New Roman" pitchFamily="18" charset="0"/>
                <a:cs typeface="Times New Roman" pitchFamily="18" charset="0"/>
              </a:rPr>
              <a:t> </a:t>
            </a:r>
            <a:br>
              <a:rPr lang="en-US" sz="2800" i="1" dirty="0" smtClean="0">
                <a:latin typeface="Times New Roman" pitchFamily="18" charset="0"/>
                <a:cs typeface="Times New Roman" pitchFamily="18" charset="0"/>
              </a:rPr>
            </a:br>
            <a:r>
              <a:rPr lang="en-US" sz="2800" i="1" dirty="0" smtClean="0">
                <a:latin typeface="Times New Roman" pitchFamily="18" charset="0"/>
                <a:cs typeface="Times New Roman" pitchFamily="18" charset="0"/>
              </a:rPr>
              <a:t>Psalms 107.1-3</a:t>
            </a:r>
            <a:endParaRPr lang="en-US" dirty="0" smtClean="0"/>
          </a:p>
        </p:txBody>
      </p:sp>
      <p:sp>
        <p:nvSpPr>
          <p:cNvPr id="10243" name="Content Placeholder 2"/>
          <p:cNvSpPr>
            <a:spLocks noGrp="1"/>
          </p:cNvSpPr>
          <p:nvPr>
            <p:ph idx="1"/>
          </p:nvPr>
        </p:nvSpPr>
        <p:spPr>
          <a:xfrm>
            <a:off x="457200" y="2438400"/>
            <a:ext cx="8229600" cy="3687763"/>
          </a:xfrm>
        </p:spPr>
        <p:txBody>
          <a:bodyPr/>
          <a:lstStyle/>
          <a:p>
            <a:r>
              <a:rPr lang="en-US" sz="3000" i="1" dirty="0" smtClean="0">
                <a:latin typeface="Times New Roman" pitchFamily="18" charset="0"/>
                <a:cs typeface="Times New Roman" pitchFamily="18" charset="0"/>
              </a:rPr>
              <a:t>O give thanks unto the LORD, for [he is] good: for his mercy [</a:t>
            </a:r>
            <a:r>
              <a:rPr lang="en-US" sz="3000" i="1" dirty="0" err="1" smtClean="0">
                <a:latin typeface="Times New Roman" pitchFamily="18" charset="0"/>
                <a:cs typeface="Times New Roman" pitchFamily="18" charset="0"/>
              </a:rPr>
              <a:t>endureth</a:t>
            </a:r>
            <a:r>
              <a:rPr lang="en-US" sz="3000" i="1" dirty="0" smtClean="0">
                <a:latin typeface="Times New Roman" pitchFamily="18" charset="0"/>
                <a:cs typeface="Times New Roman" pitchFamily="18" charset="0"/>
              </a:rPr>
              <a:t>] for ever. </a:t>
            </a:r>
          </a:p>
          <a:p>
            <a:r>
              <a:rPr lang="en-US" sz="3000" i="1" dirty="0" smtClean="0">
                <a:latin typeface="Times New Roman" pitchFamily="18" charset="0"/>
                <a:cs typeface="Times New Roman" pitchFamily="18" charset="0"/>
              </a:rPr>
              <a:t>Let the redeemed of the LORD say [so], whom he hath redeemed from the hand of the enemy; </a:t>
            </a:r>
          </a:p>
          <a:p>
            <a:r>
              <a:rPr lang="en-US" sz="3000" i="1" dirty="0" smtClean="0">
                <a:latin typeface="Times New Roman" pitchFamily="18" charset="0"/>
                <a:cs typeface="Times New Roman" pitchFamily="18" charset="0"/>
              </a:rPr>
              <a:t>And gathered them out of the lands, from the east, and from the west, from the north, and from the south. </a:t>
            </a:r>
          </a:p>
        </p:txBody>
      </p:sp>
    </p:spTree>
  </p:cSld>
  <p:clrMapOvr>
    <a:masterClrMapping/>
  </p:clrMapOvr>
  <p:transition advTm="10000">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a:bodyPr>
          <a:lstStyle/>
          <a:p>
            <a:r>
              <a:rPr lang="en-US" sz="3600" i="1" dirty="0" smtClean="0">
                <a:latin typeface="Times New Roman" pitchFamily="18" charset="0"/>
                <a:cs typeface="Times New Roman" pitchFamily="18" charset="0"/>
              </a:rPr>
              <a:t>The Redeemed Shall Obtain Joy </a:t>
            </a:r>
            <a:r>
              <a:rPr lang="en-US" sz="2800" i="1" dirty="0" smtClean="0">
                <a:latin typeface="Times New Roman" pitchFamily="18" charset="0"/>
                <a:cs typeface="Times New Roman" pitchFamily="18" charset="0"/>
              </a:rPr>
              <a:t/>
            </a:r>
            <a:br>
              <a:rPr lang="en-US" sz="2800" i="1" dirty="0" smtClean="0">
                <a:latin typeface="Times New Roman" pitchFamily="18" charset="0"/>
                <a:cs typeface="Times New Roman" pitchFamily="18" charset="0"/>
              </a:rPr>
            </a:br>
            <a:r>
              <a:rPr lang="en-US" sz="2800" i="1" dirty="0" smtClean="0">
                <a:latin typeface="Times New Roman" pitchFamily="18" charset="0"/>
                <a:cs typeface="Times New Roman" pitchFamily="18" charset="0"/>
              </a:rPr>
              <a:t>Isaiah 51.11</a:t>
            </a:r>
            <a:endParaRPr lang="en-US" dirty="0" smtClean="0"/>
          </a:p>
        </p:txBody>
      </p:sp>
      <p:sp>
        <p:nvSpPr>
          <p:cNvPr id="11267"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Therefore the redeemed of the LORD shall return, and come with singing unto Zion; and everlasting joy [shall be] upon their head: they shall obtain gladness and joy; [and] sorrow and mourning shall flee away. </a:t>
            </a:r>
          </a:p>
        </p:txBody>
      </p:sp>
    </p:spTree>
  </p:cSld>
  <p:clrMapOvr>
    <a:masterClrMapping/>
  </p:clrMapOvr>
  <p:transition advTm="10000">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Isaiah 49:26</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And I will feed them that oppress thee with their own flesh; and they shall be drunken with their own blood, as with sweet wine: and all flesh shall know that I the LORD [am] thy </a:t>
            </a:r>
            <a:r>
              <a:rPr lang="en-US" i="1" dirty="0" err="1" smtClean="0">
                <a:latin typeface="Times New Roman" pitchFamily="18" charset="0"/>
                <a:cs typeface="Times New Roman" pitchFamily="18" charset="0"/>
              </a:rPr>
              <a:t>Saviour</a:t>
            </a:r>
            <a:r>
              <a:rPr lang="en-US" i="1" dirty="0" smtClean="0">
                <a:latin typeface="Times New Roman" pitchFamily="18" charset="0"/>
                <a:cs typeface="Times New Roman" pitchFamily="18" charset="0"/>
              </a:rPr>
              <a:t> and thy Redeemer, the mighty One of Jacob. </a:t>
            </a:r>
          </a:p>
        </p:txBody>
      </p:sp>
    </p:spTree>
  </p:cSld>
  <p:clrMapOvr>
    <a:masterClrMapping/>
  </p:clrMapOvr>
  <p:transition advTm="10000">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Isaiah 54.7-8</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For a small moment have I forsaken thee; but with great mercies will I gather thee. </a:t>
            </a:r>
          </a:p>
          <a:p>
            <a:r>
              <a:rPr lang="en-US" i="1" dirty="0" smtClean="0">
                <a:latin typeface="Times New Roman" pitchFamily="18" charset="0"/>
                <a:cs typeface="Times New Roman" pitchFamily="18" charset="0"/>
              </a:rPr>
              <a:t>In a little wrath I hid my face from thee for a moment; but with everlasting kindness will I have mercy on thee,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the LORD thy Redeemer. </a:t>
            </a:r>
          </a:p>
        </p:txBody>
      </p:sp>
    </p:spTree>
  </p:cSld>
  <p:clrMapOvr>
    <a:masterClrMapping/>
  </p:clrMapOvr>
  <p:transition advTm="10000">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Isaiah 62:11-12</a:t>
            </a:r>
            <a:endParaRPr lang="en-US" dirty="0"/>
          </a:p>
        </p:txBody>
      </p:sp>
      <p:sp>
        <p:nvSpPr>
          <p:cNvPr id="3" name="Content Placeholder 2"/>
          <p:cNvSpPr>
            <a:spLocks noGrp="1"/>
          </p:cNvSpPr>
          <p:nvPr>
            <p:ph idx="1"/>
          </p:nvPr>
        </p:nvSpPr>
        <p:spPr/>
        <p:txBody>
          <a:bodyPr>
            <a:normAutofit/>
          </a:bodyPr>
          <a:lstStyle/>
          <a:p>
            <a:r>
              <a:rPr lang="en-US" i="1" dirty="0" smtClean="0">
                <a:latin typeface="Times New Roman" pitchFamily="18" charset="0"/>
                <a:cs typeface="Times New Roman" pitchFamily="18" charset="0"/>
              </a:rPr>
              <a:t>Behold, the LORD hath proclaimed unto the end of the world, Say ye to the daughter of Zion, Behold, thy salvation cometh; behold, his reward [is] with him, and his work before him. </a:t>
            </a:r>
          </a:p>
          <a:p>
            <a:r>
              <a:rPr lang="en-US" i="1" dirty="0" smtClean="0">
                <a:latin typeface="Times New Roman" pitchFamily="18" charset="0"/>
                <a:cs typeface="Times New Roman" pitchFamily="18" charset="0"/>
              </a:rPr>
              <a:t>And they shall call them, The holy people, The redeemed of the LORD: and thou </a:t>
            </a:r>
            <a:r>
              <a:rPr lang="en-US" i="1" dirty="0" err="1" smtClean="0">
                <a:latin typeface="Times New Roman" pitchFamily="18" charset="0"/>
                <a:cs typeface="Times New Roman" pitchFamily="18" charset="0"/>
              </a:rPr>
              <a:t>shalt</a:t>
            </a:r>
            <a:r>
              <a:rPr lang="en-US" i="1" dirty="0" smtClean="0">
                <a:latin typeface="Times New Roman" pitchFamily="18" charset="0"/>
                <a:cs typeface="Times New Roman" pitchFamily="18" charset="0"/>
              </a:rPr>
              <a:t> be called, Sought out, A city not forsaken. </a:t>
            </a:r>
          </a:p>
        </p:txBody>
      </p:sp>
    </p:spTree>
  </p:cSld>
  <p:clrMapOvr>
    <a:masterClrMapping/>
  </p:clrMapOvr>
  <p:transition advTm="10000">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Jeremiah 50:34</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Their Redeemer [is] strong; the LORD of hosts [is] his name: he shall </a:t>
            </a:r>
            <a:r>
              <a:rPr lang="en-US" i="1" dirty="0" err="1" smtClean="0">
                <a:latin typeface="Times New Roman" pitchFamily="18" charset="0"/>
                <a:cs typeface="Times New Roman" pitchFamily="18" charset="0"/>
              </a:rPr>
              <a:t>throughly</a:t>
            </a:r>
            <a:r>
              <a:rPr lang="en-US" i="1" dirty="0" smtClean="0">
                <a:latin typeface="Times New Roman" pitchFamily="18" charset="0"/>
                <a:cs typeface="Times New Roman" pitchFamily="18" charset="0"/>
              </a:rPr>
              <a:t> plead their cause, that he may give rest to the land, and disquiet the inhabitants of Babylon. </a:t>
            </a:r>
          </a:p>
        </p:txBody>
      </p:sp>
    </p:spTree>
  </p:cSld>
  <p:clrMapOvr>
    <a:masterClrMapping/>
  </p:clrMapOvr>
  <p:transition advTm="10000">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ransition advTm="10000">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Lamentations 3:57-58</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Thou </a:t>
            </a:r>
            <a:r>
              <a:rPr lang="en-US" i="1" dirty="0" err="1" smtClean="0">
                <a:latin typeface="Times New Roman" pitchFamily="18" charset="0"/>
                <a:cs typeface="Times New Roman" pitchFamily="18" charset="0"/>
              </a:rPr>
              <a:t>drewest</a:t>
            </a:r>
            <a:r>
              <a:rPr lang="en-US" i="1" dirty="0" smtClean="0">
                <a:latin typeface="Times New Roman" pitchFamily="18" charset="0"/>
                <a:cs typeface="Times New Roman" pitchFamily="18" charset="0"/>
              </a:rPr>
              <a:t> near in the day [that] I called upon thee: thou </a:t>
            </a:r>
            <a:r>
              <a:rPr lang="en-US" i="1" dirty="0" err="1" smtClean="0">
                <a:latin typeface="Times New Roman" pitchFamily="18" charset="0"/>
                <a:cs typeface="Times New Roman" pitchFamily="18" charset="0"/>
              </a:rPr>
              <a:t>saidst</a:t>
            </a:r>
            <a:r>
              <a:rPr lang="en-US" i="1" dirty="0" smtClean="0">
                <a:latin typeface="Times New Roman" pitchFamily="18" charset="0"/>
                <a:cs typeface="Times New Roman" pitchFamily="18" charset="0"/>
              </a:rPr>
              <a:t>, Fear not. </a:t>
            </a:r>
          </a:p>
          <a:p>
            <a:r>
              <a:rPr lang="en-US" i="1" dirty="0" smtClean="0">
                <a:latin typeface="Times New Roman" pitchFamily="18" charset="0"/>
                <a:cs typeface="Times New Roman" pitchFamily="18" charset="0"/>
              </a:rPr>
              <a:t>O Lord, thou hast pleaded the causes of my soul; thou hast redeemed</a:t>
            </a:r>
            <a:r>
              <a:rPr lang="en-US" i="1" dirty="0" smtClean="0">
                <a:solidFill>
                  <a:srgbClr val="00B05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my life. </a:t>
            </a:r>
          </a:p>
        </p:txBody>
      </p:sp>
    </p:spTree>
  </p:cSld>
  <p:clrMapOvr>
    <a:masterClrMapping/>
  </p:clrMapOvr>
  <p:transition advTm="10000">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B050"/>
                </a:solidFill>
                <a:latin typeface="Times New Roman" pitchFamily="18" charset="0"/>
                <a:cs typeface="Times New Roman" pitchFamily="18" charset="0"/>
              </a:rPr>
              <a:t>Brown-Driver-Briggs Hebrew Definitions</a:t>
            </a:r>
            <a:endParaRPr lang="en-US" sz="3600" i="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200" b="1" dirty="0" smtClean="0">
                <a:latin typeface="Times New Roman" pitchFamily="18" charset="0"/>
                <a:cs typeface="Times New Roman" pitchFamily="18" charset="0"/>
              </a:rPr>
              <a:t>H6299</a:t>
            </a:r>
          </a:p>
          <a:p>
            <a:r>
              <a:rPr lang="he-IL" sz="3600" dirty="0" smtClean="0">
                <a:latin typeface="Times New Roman" pitchFamily="18" charset="0"/>
                <a:cs typeface="Times New Roman" pitchFamily="18" charset="0"/>
              </a:rPr>
              <a:t>פּדה</a:t>
            </a:r>
            <a:endParaRPr lang="en-US" sz="3600" dirty="0" smtClean="0">
              <a:latin typeface="Times New Roman" pitchFamily="18" charset="0"/>
              <a:cs typeface="Times New Roman" pitchFamily="18" charset="0"/>
            </a:endParaRPr>
          </a:p>
          <a:p>
            <a:r>
              <a:rPr lang="en-US" sz="2200" dirty="0" err="1" smtClean="0">
                <a:latin typeface="Times New Roman" pitchFamily="18" charset="0"/>
                <a:cs typeface="Times New Roman" pitchFamily="18" charset="0"/>
              </a:rPr>
              <a:t>pâdâh</a:t>
            </a:r>
            <a:endParaRPr lang="en-US" sz="2200" dirty="0" smtClean="0">
              <a:latin typeface="Times New Roman" pitchFamily="18" charset="0"/>
              <a:cs typeface="Times New Roman" pitchFamily="18" charset="0"/>
            </a:endParaRPr>
          </a:p>
          <a:p>
            <a:pPr>
              <a:spcBef>
                <a:spcPts val="0"/>
              </a:spcBef>
            </a:pPr>
            <a:r>
              <a:rPr lang="en-US" sz="2200" b="1" dirty="0" smtClean="0">
                <a:latin typeface="Times New Roman" pitchFamily="18" charset="0"/>
                <a:cs typeface="Times New Roman" pitchFamily="18" charset="0"/>
              </a:rPr>
              <a:t>BDB Definition:</a:t>
            </a:r>
          </a:p>
          <a:p>
            <a:pPr>
              <a:spcBef>
                <a:spcPts val="0"/>
              </a:spcBef>
            </a:pPr>
            <a:r>
              <a:rPr lang="en-US" sz="2000" dirty="0" smtClean="0">
                <a:latin typeface="Times New Roman" pitchFamily="18" charset="0"/>
                <a:cs typeface="Times New Roman" pitchFamily="18" charset="0"/>
              </a:rPr>
              <a:t>1) to ransom, redeem, rescue, deliver</a:t>
            </a:r>
          </a:p>
          <a:p>
            <a:pPr>
              <a:spcBef>
                <a:spcPts val="0"/>
              </a:spcBef>
            </a:pPr>
            <a:r>
              <a:rPr lang="en-US" sz="2000" dirty="0" smtClean="0">
                <a:latin typeface="Times New Roman" pitchFamily="18" charset="0"/>
                <a:cs typeface="Times New Roman" pitchFamily="18" charset="0"/>
              </a:rPr>
              <a:t>1a) (</a:t>
            </a:r>
            <a:r>
              <a:rPr lang="en-US" sz="2000" dirty="0" err="1" smtClean="0">
                <a:latin typeface="Times New Roman" pitchFamily="18" charset="0"/>
                <a:cs typeface="Times New Roman" pitchFamily="18" charset="0"/>
              </a:rPr>
              <a:t>Qal</a:t>
            </a:r>
            <a:r>
              <a:rPr lang="en-US" sz="2000" dirty="0" smtClean="0">
                <a:latin typeface="Times New Roman" pitchFamily="18" charset="0"/>
                <a:cs typeface="Times New Roman" pitchFamily="18" charset="0"/>
              </a:rPr>
              <a:t>) to ransom</a:t>
            </a:r>
          </a:p>
          <a:p>
            <a:pPr>
              <a:spcBef>
                <a:spcPts val="0"/>
              </a:spcBef>
            </a:pPr>
            <a:r>
              <a:rPr lang="en-US" sz="2000" dirty="0" smtClean="0">
                <a:latin typeface="Times New Roman" pitchFamily="18" charset="0"/>
                <a:cs typeface="Times New Roman" pitchFamily="18" charset="0"/>
              </a:rPr>
              <a:t>1b) (</a:t>
            </a:r>
            <a:r>
              <a:rPr lang="en-US" sz="2000" dirty="0" err="1" smtClean="0">
                <a:latin typeface="Times New Roman" pitchFamily="18" charset="0"/>
                <a:cs typeface="Times New Roman" pitchFamily="18" charset="0"/>
              </a:rPr>
              <a:t>Niphal</a:t>
            </a:r>
            <a:r>
              <a:rPr lang="en-US" sz="2000" dirty="0" smtClean="0">
                <a:latin typeface="Times New Roman" pitchFamily="18" charset="0"/>
                <a:cs typeface="Times New Roman" pitchFamily="18" charset="0"/>
              </a:rPr>
              <a:t>) to be ransomed</a:t>
            </a:r>
          </a:p>
          <a:p>
            <a:pPr>
              <a:spcBef>
                <a:spcPts val="0"/>
              </a:spcBef>
            </a:pPr>
            <a:r>
              <a:rPr lang="en-US" sz="2000" dirty="0" smtClean="0">
                <a:latin typeface="Times New Roman" pitchFamily="18" charset="0"/>
                <a:cs typeface="Times New Roman" pitchFamily="18" charset="0"/>
              </a:rPr>
              <a:t>1c) (</a:t>
            </a:r>
            <a:r>
              <a:rPr lang="en-US" sz="2000" dirty="0" err="1" smtClean="0">
                <a:latin typeface="Times New Roman" pitchFamily="18" charset="0"/>
                <a:cs typeface="Times New Roman" pitchFamily="18" charset="0"/>
              </a:rPr>
              <a:t>Hiphil</a:t>
            </a:r>
            <a:r>
              <a:rPr lang="en-US" sz="2000" dirty="0" smtClean="0">
                <a:latin typeface="Times New Roman" pitchFamily="18" charset="0"/>
                <a:cs typeface="Times New Roman" pitchFamily="18" charset="0"/>
              </a:rPr>
              <a:t>) to allow one to be ransomed</a:t>
            </a:r>
          </a:p>
          <a:p>
            <a:pPr>
              <a:spcBef>
                <a:spcPts val="0"/>
              </a:spcBef>
            </a:pPr>
            <a:r>
              <a:rPr lang="en-US" sz="2000" dirty="0" smtClean="0">
                <a:latin typeface="Times New Roman" pitchFamily="18" charset="0"/>
                <a:cs typeface="Times New Roman" pitchFamily="18" charset="0"/>
              </a:rPr>
              <a:t>1d) (</a:t>
            </a:r>
            <a:r>
              <a:rPr lang="en-US" sz="2000" dirty="0" err="1" smtClean="0">
                <a:latin typeface="Times New Roman" pitchFamily="18" charset="0"/>
                <a:cs typeface="Times New Roman" pitchFamily="18" charset="0"/>
              </a:rPr>
              <a:t>Hophal</a:t>
            </a:r>
            <a:r>
              <a:rPr lang="en-US" sz="2000" dirty="0" smtClean="0">
                <a:latin typeface="Times New Roman" pitchFamily="18" charset="0"/>
                <a:cs typeface="Times New Roman" pitchFamily="18" charset="0"/>
              </a:rPr>
              <a:t>) redeemed</a:t>
            </a:r>
          </a:p>
          <a:p>
            <a:pPr>
              <a:spcBef>
                <a:spcPts val="0"/>
              </a:spcBef>
            </a:pPr>
            <a:r>
              <a:rPr lang="en-US" sz="2000" b="1" dirty="0" smtClean="0">
                <a:latin typeface="Times New Roman" pitchFamily="18" charset="0"/>
                <a:cs typeface="Times New Roman" pitchFamily="18" charset="0"/>
              </a:rPr>
              <a:t>Part of Speech: verb</a:t>
            </a:r>
          </a:p>
          <a:p>
            <a:pPr>
              <a:spcBef>
                <a:spcPts val="0"/>
              </a:spcBef>
            </a:pPr>
            <a:r>
              <a:rPr lang="en-US" sz="2000" b="1" dirty="0" smtClean="0">
                <a:latin typeface="Times New Roman" pitchFamily="18" charset="0"/>
                <a:cs typeface="Times New Roman" pitchFamily="18" charset="0"/>
              </a:rPr>
              <a:t>A Related Word by BDB/Strong’s Number: a primitive root</a:t>
            </a:r>
          </a:p>
          <a:p>
            <a:pPr>
              <a:spcBef>
                <a:spcPts val="0"/>
              </a:spcBef>
            </a:pPr>
            <a:r>
              <a:rPr lang="en-US" sz="2000" b="1" dirty="0" smtClean="0">
                <a:latin typeface="Times New Roman" pitchFamily="18" charset="0"/>
                <a:cs typeface="Times New Roman" pitchFamily="18" charset="0"/>
              </a:rPr>
              <a:t>Same Word by TWOT Number: 1734</a:t>
            </a:r>
          </a:p>
        </p:txBody>
      </p:sp>
    </p:spTree>
  </p:cSld>
  <p:clrMapOvr>
    <a:masterClrMapping/>
  </p:clrMapOvr>
  <p:transition advTm="10000">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B050"/>
                </a:solidFill>
                <a:latin typeface="Times New Roman" pitchFamily="18" charset="0"/>
                <a:cs typeface="Times New Roman" pitchFamily="18" charset="0"/>
              </a:rPr>
              <a:t>Strong’s Hebrew and Greek Dictionaries</a:t>
            </a:r>
            <a:endParaRPr lang="en-US" sz="3600" i="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H6299</a:t>
            </a:r>
          </a:p>
          <a:p>
            <a:r>
              <a:rPr lang="he-IL" sz="3600" dirty="0" smtClean="0">
                <a:latin typeface="Times New Roman" pitchFamily="18" charset="0"/>
                <a:cs typeface="Times New Roman" pitchFamily="18" charset="0"/>
              </a:rPr>
              <a:t>פּדה</a:t>
            </a:r>
            <a:endParaRPr lang="en-US" sz="3600"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pâdâh</a:t>
            </a:r>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paw-</a:t>
            </a:r>
            <a:r>
              <a:rPr lang="en-US" i="1" dirty="0" err="1" smtClean="0">
                <a:latin typeface="Times New Roman" pitchFamily="18" charset="0"/>
                <a:cs typeface="Times New Roman" pitchFamily="18" charset="0"/>
              </a:rPr>
              <a:t>daw</a:t>
            </a:r>
            <a:r>
              <a:rPr lang="en-US" i="1"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 primitive root; to </a:t>
            </a:r>
            <a:r>
              <a:rPr lang="en-US" i="1" dirty="0" smtClean="0">
                <a:latin typeface="Times New Roman" pitchFamily="18" charset="0"/>
                <a:cs typeface="Times New Roman" pitchFamily="18" charset="0"/>
              </a:rPr>
              <a:t>sever, that is, ransom; generally to release, preserve: -  X at all, deliver, X by any means, ransom, (that are to be, let be) redeem (-</a:t>
            </a:r>
            <a:r>
              <a:rPr lang="en-US" i="1" dirty="0" err="1" smtClean="0">
                <a:latin typeface="Times New Roman" pitchFamily="18" charset="0"/>
                <a:cs typeface="Times New Roman" pitchFamily="18" charset="0"/>
              </a:rPr>
              <a:t>ed</a:t>
            </a:r>
            <a:r>
              <a:rPr lang="en-US" i="1" dirty="0" smtClean="0">
                <a:latin typeface="Times New Roman" pitchFamily="18" charset="0"/>
                <a:cs typeface="Times New Roman" pitchFamily="18" charset="0"/>
              </a:rPr>
              <a:t>), rescue, X surely.</a:t>
            </a:r>
          </a:p>
        </p:txBody>
      </p:sp>
    </p:spTree>
  </p:cSld>
  <p:clrMapOvr>
    <a:masterClrMapping/>
  </p:clrMapOvr>
  <p:transition advTm="10000">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a:t>
            </a:r>
            <a:endParaRPr lang="en-US" i="1" dirty="0">
              <a:solidFill>
                <a:srgbClr val="00B050"/>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normAutofit fontScale="55000" lnSpcReduction="20000"/>
          </a:bodyPr>
          <a:lstStyle/>
          <a:p>
            <a:r>
              <a:rPr lang="en-US" b="1" dirty="0" smtClean="0">
                <a:latin typeface="Times New Roman" pitchFamily="18" charset="0"/>
                <a:cs typeface="Times New Roman" pitchFamily="18" charset="0"/>
              </a:rPr>
              <a:t>H6299</a:t>
            </a:r>
          </a:p>
          <a:p>
            <a:r>
              <a:rPr lang="he-IL" sz="6500" dirty="0" smtClean="0">
                <a:latin typeface="Times New Roman" pitchFamily="18" charset="0"/>
                <a:cs typeface="Times New Roman" pitchFamily="18" charset="0"/>
              </a:rPr>
              <a:t>פּדה</a:t>
            </a:r>
            <a:endParaRPr lang="en-US" sz="6500"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pâdâh</a:t>
            </a:r>
            <a:endParaRPr lang="en-US" dirty="0" smtClean="0">
              <a:latin typeface="Times New Roman" pitchFamily="18" charset="0"/>
              <a:cs typeface="Times New Roman" pitchFamily="18" charset="0"/>
            </a:endParaRPr>
          </a:p>
          <a:p>
            <a:r>
              <a:rPr lang="en-US" sz="2900" b="1" dirty="0" smtClean="0">
                <a:latin typeface="Times New Roman" pitchFamily="18" charset="0"/>
                <a:cs typeface="Times New Roman" pitchFamily="18" charset="0"/>
              </a:rPr>
              <a:t>Total KJV Occurrences: 56</a:t>
            </a:r>
          </a:p>
          <a:p>
            <a:r>
              <a:rPr lang="en-US" sz="2900" b="1" dirty="0" smtClean="0">
                <a:latin typeface="Times New Roman" pitchFamily="18" charset="0"/>
                <a:cs typeface="Times New Roman" pitchFamily="18" charset="0"/>
              </a:rPr>
              <a:t>redeem, 23</a:t>
            </a:r>
          </a:p>
          <a:p>
            <a:r>
              <a:rPr lang="en-US" sz="2900" u="sng" dirty="0" smtClean="0">
                <a:latin typeface="Times New Roman" pitchFamily="18" charset="0"/>
                <a:cs typeface="Times New Roman" pitchFamily="18" charset="0"/>
              </a:rPr>
              <a:t>Exo_13:13 (3), Exo_13:15, Exo_34:20 (3), Lev_27:27, Num_18:15-17 (4), 2Sa_7:23, 1Ch_17:21, Job_5:20, Job_6:23, Psa_25:22, Psa_26:11, Psa_44:26, Psa_49:7, Psa_49:15, Psa_130:8, Jer_15:21</a:t>
            </a:r>
          </a:p>
          <a:p>
            <a:r>
              <a:rPr lang="en-US" sz="2900" b="1" dirty="0" smtClean="0">
                <a:latin typeface="Times New Roman" pitchFamily="18" charset="0"/>
                <a:cs typeface="Times New Roman" pitchFamily="18" charset="0"/>
              </a:rPr>
              <a:t>redeemed, 23</a:t>
            </a:r>
          </a:p>
          <a:p>
            <a:r>
              <a:rPr lang="pt-BR" sz="2900" u="sng" dirty="0" smtClean="0">
                <a:latin typeface="Times New Roman" pitchFamily="18" charset="0"/>
                <a:cs typeface="Times New Roman" pitchFamily="18" charset="0"/>
              </a:rPr>
              <a:t>Exo_21:8, Lev_19:20, Lev_27:29, Num_18:16, Deu_7:8, Deu_9:26, Deu_13:5, Deu_15:15, Deu_21:8, Deu_24:18, 2Sa_4:9, 1Ki_1:29, 1Ch_17:21, Neh_1:10, Psa_31:5, Psa_71:23, Isa_1:27, Isa_29:22, Jer_31:11 (2), Hos_7:13, Mic_6:4, Zec_10:8</a:t>
            </a:r>
          </a:p>
        </p:txBody>
      </p:sp>
      <p:sp>
        <p:nvSpPr>
          <p:cNvPr id="5" name="Content Placeholder 4"/>
          <p:cNvSpPr>
            <a:spLocks noGrp="1"/>
          </p:cNvSpPr>
          <p:nvPr>
            <p:ph sz="half" idx="2"/>
          </p:nvPr>
        </p:nvSpPr>
        <p:spPr/>
        <p:txBody>
          <a:bodyPr>
            <a:noAutofit/>
          </a:bodyPr>
          <a:lstStyle/>
          <a:p>
            <a:r>
              <a:rPr lang="en-US" sz="1600" b="1" dirty="0" smtClean="0">
                <a:latin typeface="Times New Roman" pitchFamily="18" charset="0"/>
                <a:cs typeface="Times New Roman" pitchFamily="18" charset="0"/>
              </a:rPr>
              <a:t>deliver, 3</a:t>
            </a:r>
          </a:p>
          <a:p>
            <a:r>
              <a:rPr lang="en-US" sz="1600" u="sng" dirty="0" smtClean="0">
                <a:latin typeface="Times New Roman" pitchFamily="18" charset="0"/>
                <a:cs typeface="Times New Roman" pitchFamily="18" charset="0"/>
              </a:rPr>
              <a:t>Job_33:28, Psa_69:18, Psa_119:134</a:t>
            </a:r>
          </a:p>
          <a:p>
            <a:r>
              <a:rPr lang="en-US" sz="1600" b="1" dirty="0" smtClean="0">
                <a:latin typeface="Times New Roman" pitchFamily="18" charset="0"/>
                <a:cs typeface="Times New Roman" pitchFamily="18" charset="0"/>
              </a:rPr>
              <a:t>delivered, 2</a:t>
            </a:r>
          </a:p>
          <a:p>
            <a:r>
              <a:rPr lang="en-US" sz="1600" u="sng" dirty="0" smtClean="0">
                <a:latin typeface="Times New Roman" pitchFamily="18" charset="0"/>
                <a:cs typeface="Times New Roman" pitchFamily="18" charset="0"/>
              </a:rPr>
              <a:t>Psa_55:18, Psa_78:42</a:t>
            </a:r>
          </a:p>
          <a:p>
            <a:r>
              <a:rPr lang="en-US" sz="1600" b="1" dirty="0" smtClean="0">
                <a:latin typeface="Times New Roman" pitchFamily="18" charset="0"/>
                <a:cs typeface="Times New Roman" pitchFamily="18" charset="0"/>
              </a:rPr>
              <a:t>ransom, 1</a:t>
            </a:r>
          </a:p>
          <a:p>
            <a:r>
              <a:rPr lang="en-US" sz="1600" u="sng" dirty="0" smtClean="0">
                <a:latin typeface="Times New Roman" pitchFamily="18" charset="0"/>
                <a:cs typeface="Times New Roman" pitchFamily="18" charset="0"/>
              </a:rPr>
              <a:t>Hos_13:14</a:t>
            </a:r>
          </a:p>
          <a:p>
            <a:r>
              <a:rPr lang="en-US" sz="1600" b="1" dirty="0" smtClean="0">
                <a:latin typeface="Times New Roman" pitchFamily="18" charset="0"/>
                <a:cs typeface="Times New Roman" pitchFamily="18" charset="0"/>
              </a:rPr>
              <a:t>ransomed, 1</a:t>
            </a:r>
          </a:p>
          <a:p>
            <a:r>
              <a:rPr lang="en-US" sz="1600" u="sng" dirty="0" smtClean="0">
                <a:latin typeface="Times New Roman" pitchFamily="18" charset="0"/>
                <a:cs typeface="Times New Roman" pitchFamily="18" charset="0"/>
              </a:rPr>
              <a:t>Isa_35:10</a:t>
            </a:r>
          </a:p>
          <a:p>
            <a:r>
              <a:rPr lang="en-US" sz="1600" b="1" dirty="0" err="1" smtClean="0">
                <a:latin typeface="Times New Roman" pitchFamily="18" charset="0"/>
                <a:cs typeface="Times New Roman" pitchFamily="18" charset="0"/>
              </a:rPr>
              <a:t>redeemedst</a:t>
            </a:r>
            <a:r>
              <a:rPr lang="en-US" sz="1600" b="1" dirty="0" smtClean="0">
                <a:latin typeface="Times New Roman" pitchFamily="18" charset="0"/>
                <a:cs typeface="Times New Roman" pitchFamily="18" charset="0"/>
              </a:rPr>
              <a:t>, 1</a:t>
            </a:r>
          </a:p>
          <a:p>
            <a:r>
              <a:rPr lang="en-US" sz="1600" u="sng" dirty="0" smtClean="0">
                <a:latin typeface="Times New Roman" pitchFamily="18" charset="0"/>
                <a:cs typeface="Times New Roman" pitchFamily="18" charset="0"/>
              </a:rPr>
              <a:t>2Sa_7:23</a:t>
            </a:r>
          </a:p>
          <a:p>
            <a:r>
              <a:rPr lang="en-US" sz="1600" b="1" dirty="0" err="1" smtClean="0">
                <a:latin typeface="Times New Roman" pitchFamily="18" charset="0"/>
                <a:cs typeface="Times New Roman" pitchFamily="18" charset="0"/>
              </a:rPr>
              <a:t>redeemeth</a:t>
            </a:r>
            <a:r>
              <a:rPr lang="en-US" sz="1600" b="1" dirty="0" smtClean="0">
                <a:latin typeface="Times New Roman" pitchFamily="18" charset="0"/>
                <a:cs typeface="Times New Roman" pitchFamily="18" charset="0"/>
              </a:rPr>
              <a:t>, 1</a:t>
            </a:r>
          </a:p>
          <a:p>
            <a:r>
              <a:rPr lang="en-US" sz="1600" u="sng" dirty="0" smtClean="0">
                <a:latin typeface="Times New Roman" pitchFamily="18" charset="0"/>
                <a:cs typeface="Times New Roman" pitchFamily="18" charset="0"/>
              </a:rPr>
              <a:t>Psa_34:22</a:t>
            </a:r>
          </a:p>
          <a:p>
            <a:r>
              <a:rPr lang="en-US" sz="1600" b="1" dirty="0" smtClean="0">
                <a:latin typeface="Times New Roman" pitchFamily="18" charset="0"/>
                <a:cs typeface="Times New Roman" pitchFamily="18" charset="0"/>
              </a:rPr>
              <a:t>rescued, 1</a:t>
            </a:r>
          </a:p>
          <a:p>
            <a:r>
              <a:rPr lang="en-US" sz="1600" u="sng" dirty="0" smtClean="0">
                <a:latin typeface="Times New Roman" pitchFamily="18" charset="0"/>
                <a:cs typeface="Times New Roman" pitchFamily="18" charset="0"/>
              </a:rPr>
              <a:t>1Sa_14:45</a:t>
            </a:r>
          </a:p>
        </p:txBody>
      </p:sp>
    </p:spTree>
  </p:cSld>
  <p:clrMapOvr>
    <a:masterClrMapping/>
  </p:clrMapOvr>
  <p:transition advTm="10000">
    <p:rand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r>
              <a:rPr lang="en-US" i="1" dirty="0" smtClean="0">
                <a:latin typeface="Times New Roman" pitchFamily="18" charset="0"/>
                <a:cs typeface="Times New Roman" pitchFamily="18" charset="0"/>
              </a:rPr>
              <a:t>The Redeemed: The Body of Christ</a:t>
            </a:r>
            <a:br>
              <a:rPr lang="en-US" i="1" dirty="0" smtClean="0">
                <a:latin typeface="Times New Roman" pitchFamily="18" charset="0"/>
                <a:cs typeface="Times New Roman" pitchFamily="18" charset="0"/>
              </a:rPr>
            </a:br>
            <a:r>
              <a:rPr lang="en-US" sz="2800" i="1" dirty="0" smtClean="0">
                <a:latin typeface="Times New Roman" pitchFamily="18" charset="0"/>
                <a:cs typeface="Times New Roman" pitchFamily="18" charset="0"/>
              </a:rPr>
              <a:t>I Corinthians 10.16-17</a:t>
            </a:r>
            <a:endParaRPr lang="en-US" dirty="0" smtClean="0"/>
          </a:p>
        </p:txBody>
      </p:sp>
      <p:sp>
        <p:nvSpPr>
          <p:cNvPr id="12291"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The cup of blessing which we bless, is it not the communion of the </a:t>
            </a:r>
            <a:r>
              <a:rPr lang="en-US" b="1" i="1" dirty="0" smtClean="0">
                <a:solidFill>
                  <a:srgbClr val="C00000"/>
                </a:solidFill>
                <a:latin typeface="Times New Roman" pitchFamily="18" charset="0"/>
                <a:cs typeface="Times New Roman" pitchFamily="18" charset="0"/>
              </a:rPr>
              <a:t>Blood</a:t>
            </a:r>
            <a:r>
              <a:rPr lang="en-US" i="1" dirty="0" smtClean="0">
                <a:latin typeface="Times New Roman" pitchFamily="18" charset="0"/>
                <a:cs typeface="Times New Roman" pitchFamily="18" charset="0"/>
              </a:rPr>
              <a:t> of Christ? The bread which we break, is it not the communion of the body of Christ? </a:t>
            </a:r>
          </a:p>
          <a:p>
            <a:r>
              <a:rPr lang="en-US" i="1" dirty="0" smtClean="0">
                <a:latin typeface="Times New Roman" pitchFamily="18" charset="0"/>
                <a:cs typeface="Times New Roman" pitchFamily="18" charset="0"/>
              </a:rPr>
              <a:t>For we [being] many are one bread, [and] one body: for we are all partakers of that one bread. </a:t>
            </a:r>
          </a:p>
        </p:txBody>
      </p:sp>
    </p:spTree>
  </p:cSld>
  <p:clrMapOvr>
    <a:masterClrMapping/>
  </p:clrMapOvr>
  <p:transition advTm="10000">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r>
              <a:rPr lang="en-US" i="1" dirty="0" smtClean="0">
                <a:latin typeface="Times New Roman" pitchFamily="18" charset="0"/>
                <a:cs typeface="Times New Roman" pitchFamily="18" charset="0"/>
              </a:rPr>
              <a:t>Christ Jesus Redeemed Us</a:t>
            </a:r>
            <a:br>
              <a:rPr lang="en-US" i="1" dirty="0" smtClean="0">
                <a:latin typeface="Times New Roman" pitchFamily="18" charset="0"/>
                <a:cs typeface="Times New Roman" pitchFamily="18" charset="0"/>
              </a:rPr>
            </a:br>
            <a:r>
              <a:rPr lang="en-US" sz="2800" i="1" dirty="0" smtClean="0">
                <a:latin typeface="Times New Roman" pitchFamily="18" charset="0"/>
                <a:cs typeface="Times New Roman" pitchFamily="18" charset="0"/>
              </a:rPr>
              <a:t>Galatians 3.11-14</a:t>
            </a:r>
            <a:endParaRPr lang="en-US" dirty="0" smtClean="0"/>
          </a:p>
        </p:txBody>
      </p:sp>
      <p:sp>
        <p:nvSpPr>
          <p:cNvPr id="13315" name="Content Placeholder 2"/>
          <p:cNvSpPr>
            <a:spLocks noGrp="1"/>
          </p:cNvSpPr>
          <p:nvPr>
            <p:ph idx="1"/>
          </p:nvPr>
        </p:nvSpPr>
        <p:spPr>
          <a:xfrm>
            <a:off x="457200" y="1676400"/>
            <a:ext cx="8229600" cy="4648200"/>
          </a:xfrm>
        </p:spPr>
        <p:txBody>
          <a:bodyPr>
            <a:normAutofit/>
          </a:bodyPr>
          <a:lstStyle/>
          <a:p>
            <a:r>
              <a:rPr lang="en-US" sz="2800" i="1" dirty="0" smtClean="0">
                <a:latin typeface="Times New Roman" pitchFamily="18" charset="0"/>
                <a:cs typeface="Times New Roman" pitchFamily="18" charset="0"/>
              </a:rPr>
              <a:t>But that no man is justified by the law in the sight of God, [it is] evident: for, The just shall live by faith. </a:t>
            </a:r>
          </a:p>
          <a:p>
            <a:r>
              <a:rPr lang="en-US" sz="2800" i="1" dirty="0" smtClean="0">
                <a:latin typeface="Times New Roman" pitchFamily="18" charset="0"/>
                <a:cs typeface="Times New Roman" pitchFamily="18" charset="0"/>
              </a:rPr>
              <a:t>And the law is not of faith: but, The man that doeth them shall live in them. </a:t>
            </a:r>
          </a:p>
          <a:p>
            <a:r>
              <a:rPr lang="en-US" sz="2800" i="1" dirty="0" smtClean="0">
                <a:latin typeface="Times New Roman" pitchFamily="18" charset="0"/>
                <a:cs typeface="Times New Roman" pitchFamily="18" charset="0"/>
              </a:rPr>
              <a:t>Christ hath redeemed</a:t>
            </a:r>
            <a:r>
              <a:rPr lang="en-US" sz="2800" i="1" dirty="0" smtClean="0">
                <a:solidFill>
                  <a:srgbClr val="C00000"/>
                </a:solidFill>
                <a:latin typeface="Times New Roman" pitchFamily="18" charset="0"/>
                <a:cs typeface="Times New Roman" pitchFamily="18" charset="0"/>
              </a:rPr>
              <a:t>**</a:t>
            </a:r>
            <a:r>
              <a:rPr lang="en-US" sz="2800" i="1" dirty="0" smtClean="0">
                <a:latin typeface="Times New Roman" pitchFamily="18" charset="0"/>
                <a:cs typeface="Times New Roman" pitchFamily="18" charset="0"/>
              </a:rPr>
              <a:t> us from the curse of the law, being made a curse for us: for it is written, Cursed [is] every one that </a:t>
            </a:r>
            <a:r>
              <a:rPr lang="en-US" sz="2800" i="1" dirty="0" err="1" smtClean="0">
                <a:latin typeface="Times New Roman" pitchFamily="18" charset="0"/>
                <a:cs typeface="Times New Roman" pitchFamily="18" charset="0"/>
              </a:rPr>
              <a:t>hangeth</a:t>
            </a:r>
            <a:r>
              <a:rPr lang="en-US" sz="2800" i="1" dirty="0" smtClean="0">
                <a:latin typeface="Times New Roman" pitchFamily="18" charset="0"/>
                <a:cs typeface="Times New Roman" pitchFamily="18" charset="0"/>
              </a:rPr>
              <a:t> on a tree: </a:t>
            </a:r>
          </a:p>
          <a:p>
            <a:r>
              <a:rPr lang="en-US" sz="2800" i="1" dirty="0" smtClean="0">
                <a:latin typeface="Times New Roman" pitchFamily="18" charset="0"/>
                <a:cs typeface="Times New Roman" pitchFamily="18" charset="0"/>
              </a:rPr>
              <a:t>That the blessing of Abraham might come on the Gentiles through Jesus Christ; that we might receive the promise of the Spirit through faith</a:t>
            </a:r>
            <a:r>
              <a:rPr lang="en-US" sz="2800" dirty="0" smtClean="0">
                <a:latin typeface="Times New Roman" pitchFamily="18" charset="0"/>
                <a:cs typeface="Times New Roman" pitchFamily="18" charset="0"/>
              </a:rPr>
              <a:t>. </a:t>
            </a:r>
          </a:p>
        </p:txBody>
      </p:sp>
    </p:spTree>
  </p:cSld>
  <p:clrMapOvr>
    <a:masterClrMapping/>
  </p:clrMapOvr>
  <p:transition advTm="10000">
    <p:rand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C00000"/>
                </a:solidFill>
                <a:latin typeface="Times New Roman" pitchFamily="18" charset="0"/>
                <a:cs typeface="Times New Roman" pitchFamily="18" charset="0"/>
              </a:rPr>
              <a:t>Strong’s Hebrew and Greek Dictionaries</a:t>
            </a:r>
            <a:endParaRPr lang="en-US" sz="3600" i="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3400" b="1" dirty="0" smtClean="0">
                <a:latin typeface="Times New Roman" pitchFamily="18" charset="0"/>
                <a:cs typeface="Times New Roman" pitchFamily="18" charset="0"/>
              </a:rPr>
              <a:t>G1805</a:t>
            </a:r>
          </a:p>
          <a:p>
            <a:r>
              <a:rPr lang="vi-VN" sz="3600" dirty="0" smtClean="0">
                <a:latin typeface="Times New Roman" pitchFamily="18" charset="0"/>
                <a:cs typeface="Times New Roman" pitchFamily="18" charset="0"/>
              </a:rPr>
              <a:t>ἐξαγοράζω</a:t>
            </a:r>
          </a:p>
          <a:p>
            <a:r>
              <a:rPr lang="en-US" sz="3400" dirty="0" err="1" smtClean="0">
                <a:latin typeface="Times New Roman" pitchFamily="18" charset="0"/>
                <a:cs typeface="Times New Roman" pitchFamily="18" charset="0"/>
              </a:rPr>
              <a:t>exagorazo</a:t>
            </a:r>
            <a:r>
              <a:rPr lang="en-US" sz="3400" dirty="0" smtClean="0">
                <a:latin typeface="Times New Roman" pitchFamily="18" charset="0"/>
                <a:cs typeface="Times New Roman" pitchFamily="18" charset="0"/>
              </a:rPr>
              <a:t>̄</a:t>
            </a:r>
          </a:p>
          <a:p>
            <a:r>
              <a:rPr lang="en-US" sz="3400" i="1" dirty="0" smtClean="0">
                <a:latin typeface="Times New Roman" pitchFamily="18" charset="0"/>
                <a:cs typeface="Times New Roman" pitchFamily="18" charset="0"/>
              </a:rPr>
              <a:t>ex-</a:t>
            </a:r>
            <a:r>
              <a:rPr lang="en-US" sz="3400" i="1" dirty="0" err="1" smtClean="0">
                <a:latin typeface="Times New Roman" pitchFamily="18" charset="0"/>
                <a:cs typeface="Times New Roman" pitchFamily="18" charset="0"/>
              </a:rPr>
              <a:t>ag</a:t>
            </a:r>
            <a:r>
              <a:rPr lang="en-US" sz="3400" i="1" dirty="0" smtClean="0">
                <a:latin typeface="Times New Roman" pitchFamily="18" charset="0"/>
                <a:cs typeface="Times New Roman" pitchFamily="18" charset="0"/>
              </a:rPr>
              <a:t>-or-ad'-</a:t>
            </a:r>
            <a:r>
              <a:rPr lang="en-US" sz="3400" i="1" dirty="0" err="1" smtClean="0">
                <a:latin typeface="Times New Roman" pitchFamily="18" charset="0"/>
                <a:cs typeface="Times New Roman" pitchFamily="18" charset="0"/>
              </a:rPr>
              <a:t>zo</a:t>
            </a:r>
            <a:endParaRPr lang="en-US" sz="3400" i="1" dirty="0" smtClean="0">
              <a:latin typeface="Times New Roman" pitchFamily="18" charset="0"/>
              <a:cs typeface="Times New Roman" pitchFamily="18" charset="0"/>
            </a:endParaRPr>
          </a:p>
          <a:p>
            <a:r>
              <a:rPr lang="en-US" sz="3400" dirty="0" smtClean="0">
                <a:latin typeface="Times New Roman" pitchFamily="18" charset="0"/>
                <a:cs typeface="Times New Roman" pitchFamily="18" charset="0"/>
              </a:rPr>
              <a:t>From G1537 and G59; to </a:t>
            </a:r>
            <a:r>
              <a:rPr lang="en-US" sz="3400" i="1" dirty="0" smtClean="0">
                <a:latin typeface="Times New Roman" pitchFamily="18" charset="0"/>
                <a:cs typeface="Times New Roman" pitchFamily="18" charset="0"/>
              </a:rPr>
              <a:t>buy up, that is, ransom; figuratively to rescue from loss (improve opportunity): - redeem.</a:t>
            </a:r>
          </a:p>
        </p:txBody>
      </p:sp>
    </p:spTree>
  </p:cSld>
  <p:clrMapOvr>
    <a:masterClrMapping/>
  </p:clrMapOvr>
  <p:transition advTm="10000">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latin typeface="Times New Roman" pitchFamily="18" charset="0"/>
                <a:cs typeface="Times New Roman" pitchFamily="18" charset="0"/>
              </a:rPr>
              <a:t>Thayer’s Greek </a:t>
            </a:r>
            <a:r>
              <a:rPr lang="en-US" i="1" dirty="0" err="1" smtClean="0">
                <a:solidFill>
                  <a:srgbClr val="C00000"/>
                </a:solidFill>
                <a:latin typeface="Times New Roman" pitchFamily="18" charset="0"/>
                <a:cs typeface="Times New Roman" pitchFamily="18" charset="0"/>
              </a:rPr>
              <a:t>Defintions</a:t>
            </a:r>
            <a:endParaRPr lang="en-US" i="1" dirty="0">
              <a:solidFill>
                <a:srgbClr val="C00000"/>
              </a:solidFill>
              <a:latin typeface="Times New Roman" pitchFamily="18" charset="0"/>
              <a:cs typeface="Times New Roman" pitchFamily="18" charset="0"/>
            </a:endParaRPr>
          </a:p>
        </p:txBody>
      </p:sp>
      <p:sp>
        <p:nvSpPr>
          <p:cNvPr id="4" name="Content Placeholder 3"/>
          <p:cNvSpPr>
            <a:spLocks noGrp="1"/>
          </p:cNvSpPr>
          <p:nvPr>
            <p:ph sz="half" idx="1"/>
          </p:nvPr>
        </p:nvSpPr>
        <p:spPr>
          <a:xfrm>
            <a:off x="457200" y="1600200"/>
            <a:ext cx="4038600" cy="4724400"/>
          </a:xfrm>
        </p:spPr>
        <p:txBody>
          <a:bodyPr>
            <a:normAutofit fontScale="85000" lnSpcReduction="20000"/>
          </a:bodyPr>
          <a:lstStyle/>
          <a:p>
            <a:r>
              <a:rPr lang="en-US" b="1" dirty="0" smtClean="0">
                <a:latin typeface="Times New Roman" pitchFamily="18" charset="0"/>
                <a:cs typeface="Times New Roman" pitchFamily="18" charset="0"/>
              </a:rPr>
              <a:t>G1805</a:t>
            </a:r>
          </a:p>
          <a:p>
            <a:r>
              <a:rPr lang="vi-VN" sz="4200" dirty="0" smtClean="0">
                <a:latin typeface="Times New Roman" pitchFamily="18" charset="0"/>
                <a:cs typeface="Times New Roman" pitchFamily="18" charset="0"/>
              </a:rPr>
              <a:t>ἐξαγοράζω</a:t>
            </a:r>
          </a:p>
          <a:p>
            <a:r>
              <a:rPr lang="en-US" dirty="0" err="1" smtClean="0">
                <a:latin typeface="Times New Roman" pitchFamily="18" charset="0"/>
                <a:cs typeface="Times New Roman" pitchFamily="18" charset="0"/>
              </a:rPr>
              <a:t>exagorazo</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Thayer Definition:</a:t>
            </a:r>
          </a:p>
          <a:p>
            <a:r>
              <a:rPr lang="en-US" dirty="0" smtClean="0">
                <a:latin typeface="Times New Roman" pitchFamily="18" charset="0"/>
                <a:cs typeface="Times New Roman" pitchFamily="18" charset="0"/>
              </a:rPr>
              <a:t>1) to redeem</a:t>
            </a:r>
          </a:p>
          <a:p>
            <a:r>
              <a:rPr lang="en-US" dirty="0" smtClean="0">
                <a:latin typeface="Times New Roman" pitchFamily="18" charset="0"/>
                <a:cs typeface="Times New Roman" pitchFamily="18" charset="0"/>
              </a:rPr>
              <a:t>1a) by payment of a price to recover from the power of another, to ransom, buy off</a:t>
            </a:r>
          </a:p>
          <a:p>
            <a:r>
              <a:rPr lang="en-US" dirty="0" smtClean="0">
                <a:latin typeface="Times New Roman" pitchFamily="18" charset="0"/>
                <a:cs typeface="Times New Roman" pitchFamily="18" charset="0"/>
              </a:rPr>
              <a:t>1b) metaphorically of Christ freeing the elect from the dominion of the Mosaic Law at the price of his vicarious death</a:t>
            </a:r>
          </a:p>
        </p:txBody>
      </p:sp>
      <p:sp>
        <p:nvSpPr>
          <p:cNvPr id="5" name="Content Placeholder 4"/>
          <p:cNvSpPr>
            <a:spLocks noGrp="1"/>
          </p:cNvSpPr>
          <p:nvPr>
            <p:ph sz="half" idx="2"/>
          </p:nvPr>
        </p:nvSpPr>
        <p:spPr/>
        <p:txBody>
          <a:bodyPr>
            <a:normAutofit fontScale="85000" lnSpcReduction="20000"/>
          </a:bodyPr>
          <a:lstStyle/>
          <a:p>
            <a:r>
              <a:rPr lang="en-US" dirty="0" smtClean="0">
                <a:latin typeface="Times New Roman" pitchFamily="18" charset="0"/>
                <a:cs typeface="Times New Roman" pitchFamily="18" charset="0"/>
              </a:rPr>
              <a:t>2) to buy up, to buy up for one’s self, for one’s use</a:t>
            </a:r>
          </a:p>
          <a:p>
            <a:r>
              <a:rPr lang="en-US" dirty="0" smtClean="0">
                <a:latin typeface="Times New Roman" pitchFamily="18" charset="0"/>
                <a:cs typeface="Times New Roman" pitchFamily="18" charset="0"/>
              </a:rPr>
              <a:t>2a) to make wise and sacred use of every opportunity for doing good, so that zeal and well doing are as it were the purchase money by which we make the time our own</a:t>
            </a:r>
          </a:p>
          <a:p>
            <a:r>
              <a:rPr lang="en-US" b="1" dirty="0" smtClean="0">
                <a:latin typeface="Times New Roman" pitchFamily="18" charset="0"/>
                <a:cs typeface="Times New Roman" pitchFamily="18" charset="0"/>
              </a:rPr>
              <a:t>Part of Speech: verb</a:t>
            </a:r>
          </a:p>
          <a:p>
            <a:r>
              <a:rPr lang="en-US" b="1" dirty="0" smtClean="0">
                <a:latin typeface="Times New Roman" pitchFamily="18" charset="0"/>
                <a:cs typeface="Times New Roman" pitchFamily="18" charset="0"/>
              </a:rPr>
              <a:t>A Related Word by Thayer’s/Strong’s Number: from G1537 and G59</a:t>
            </a:r>
          </a:p>
          <a:p>
            <a:r>
              <a:rPr lang="en-US" b="1" dirty="0" smtClean="0">
                <a:latin typeface="Times New Roman" pitchFamily="18" charset="0"/>
                <a:cs typeface="Times New Roman" pitchFamily="18" charset="0"/>
              </a:rPr>
              <a:t>Citing in TDNT: 1:124, 19</a:t>
            </a:r>
            <a:endParaRPr lang="en-US" dirty="0"/>
          </a:p>
        </p:txBody>
      </p:sp>
    </p:spTree>
  </p:cSld>
  <p:clrMapOvr>
    <a:masterClrMapping/>
  </p:clrMapOvr>
  <p:transition advTm="10000">
    <p:rand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solidFill>
                  <a:srgbClr val="C00000"/>
                </a:solidFill>
                <a:latin typeface="Times New Roman" pitchFamily="18" charset="0"/>
                <a:cs typeface="Times New Roman" pitchFamily="18" charset="0"/>
              </a:rPr>
              <a:t>King James Concordance</a:t>
            </a:r>
            <a:endParaRPr lang="en-US" i="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0" y="1600200"/>
            <a:ext cx="5257800" cy="4525963"/>
          </a:xfrm>
        </p:spPr>
        <p:txBody>
          <a:bodyPr>
            <a:normAutofit fontScale="85000" lnSpcReduction="20000"/>
          </a:bodyPr>
          <a:lstStyle/>
          <a:p>
            <a:r>
              <a:rPr lang="en-US" b="1" dirty="0" smtClean="0">
                <a:latin typeface="Times New Roman" pitchFamily="18" charset="0"/>
                <a:cs typeface="Times New Roman" pitchFamily="18" charset="0"/>
              </a:rPr>
              <a:t>G1805</a:t>
            </a:r>
          </a:p>
          <a:p>
            <a:r>
              <a:rPr lang="vi-VN" sz="4200" dirty="0" smtClean="0">
                <a:latin typeface="Times New Roman" pitchFamily="18" charset="0"/>
                <a:cs typeface="Times New Roman" pitchFamily="18" charset="0"/>
              </a:rPr>
              <a:t>ἐξαγοράζω</a:t>
            </a:r>
          </a:p>
          <a:p>
            <a:r>
              <a:rPr lang="en-US" dirty="0" err="1" smtClean="0">
                <a:latin typeface="Times New Roman" pitchFamily="18" charset="0"/>
                <a:cs typeface="Times New Roman" pitchFamily="18" charset="0"/>
              </a:rPr>
              <a:t>exagorazo</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Total KJV Occurrences: 4</a:t>
            </a:r>
          </a:p>
          <a:p>
            <a:r>
              <a:rPr lang="en-US" b="1" dirty="0" smtClean="0">
                <a:latin typeface="Times New Roman" pitchFamily="18" charset="0"/>
                <a:cs typeface="Times New Roman" pitchFamily="18" charset="0"/>
              </a:rPr>
              <a:t>redeeming, 2</a:t>
            </a:r>
          </a:p>
          <a:p>
            <a:r>
              <a:rPr lang="en-US" u="sng" dirty="0" smtClean="0">
                <a:latin typeface="Times New Roman" pitchFamily="18" charset="0"/>
                <a:cs typeface="Times New Roman" pitchFamily="18" charset="0"/>
              </a:rPr>
              <a:t>Eph_5:16, Col_4:5</a:t>
            </a:r>
          </a:p>
          <a:p>
            <a:r>
              <a:rPr lang="en-US" b="1" dirty="0" smtClean="0">
                <a:latin typeface="Times New Roman" pitchFamily="18" charset="0"/>
                <a:cs typeface="Times New Roman" pitchFamily="18" charset="0"/>
              </a:rPr>
              <a:t>redeem, 1</a:t>
            </a:r>
          </a:p>
          <a:p>
            <a:r>
              <a:rPr lang="en-US" u="sng" dirty="0" smtClean="0">
                <a:latin typeface="Times New Roman" pitchFamily="18" charset="0"/>
                <a:cs typeface="Times New Roman" pitchFamily="18" charset="0"/>
              </a:rPr>
              <a:t>Gal_4:5 (2)</a:t>
            </a:r>
          </a:p>
          <a:p>
            <a:r>
              <a:rPr lang="en-US" b="1" dirty="0" smtClean="0">
                <a:latin typeface="Times New Roman" pitchFamily="18" charset="0"/>
                <a:cs typeface="Times New Roman" pitchFamily="18" charset="0"/>
              </a:rPr>
              <a:t>redeemed, 1</a:t>
            </a:r>
          </a:p>
          <a:p>
            <a:r>
              <a:rPr lang="en-US" u="sng" dirty="0" smtClean="0">
                <a:latin typeface="Times New Roman" pitchFamily="18" charset="0"/>
                <a:cs typeface="Times New Roman" pitchFamily="18" charset="0"/>
              </a:rPr>
              <a:t>Gal_3:13</a:t>
            </a:r>
          </a:p>
        </p:txBody>
      </p:sp>
    </p:spTree>
  </p:cSld>
  <p:clrMapOvr>
    <a:masterClrMapping/>
  </p:clrMapOvr>
  <p:transition advTm="10000">
    <p:rand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r>
              <a:rPr lang="en-US" i="1" dirty="0" smtClean="0">
                <a:latin typeface="Times New Roman" pitchFamily="18" charset="0"/>
                <a:cs typeface="Times New Roman" pitchFamily="18" charset="0"/>
              </a:rPr>
              <a:t>Redeemed By the </a:t>
            </a:r>
            <a:r>
              <a:rPr lang="en-US" i="1" dirty="0" smtClean="0">
                <a:solidFill>
                  <a:srgbClr val="C00000"/>
                </a:solidFill>
                <a:latin typeface="Times New Roman" pitchFamily="18" charset="0"/>
                <a:cs typeface="Times New Roman" pitchFamily="18" charset="0"/>
              </a:rPr>
              <a:t>Blood</a:t>
            </a:r>
            <a:r>
              <a:rPr lang="en-US" i="1" dirty="0" smtClean="0">
                <a:latin typeface="Times New Roman" pitchFamily="18" charset="0"/>
                <a:cs typeface="Times New Roman" pitchFamily="18" charset="0"/>
              </a:rPr>
              <a:t> of the Lamb</a:t>
            </a:r>
            <a:br>
              <a:rPr lang="en-US" i="1" dirty="0" smtClean="0">
                <a:latin typeface="Times New Roman" pitchFamily="18" charset="0"/>
                <a:cs typeface="Times New Roman" pitchFamily="18" charset="0"/>
              </a:rPr>
            </a:br>
            <a:r>
              <a:rPr lang="en-US" sz="2800" i="1" dirty="0" smtClean="0">
                <a:latin typeface="Times New Roman" pitchFamily="18" charset="0"/>
                <a:cs typeface="Times New Roman" pitchFamily="18" charset="0"/>
              </a:rPr>
              <a:t>Ephesians 2.12-13</a:t>
            </a:r>
            <a:endParaRPr lang="en-US" dirty="0" smtClean="0"/>
          </a:p>
        </p:txBody>
      </p:sp>
      <p:sp>
        <p:nvSpPr>
          <p:cNvPr id="14339" name="Content Placeholder 2"/>
          <p:cNvSpPr>
            <a:spLocks noGrp="1"/>
          </p:cNvSpPr>
          <p:nvPr>
            <p:ph idx="1"/>
          </p:nvPr>
        </p:nvSpPr>
        <p:spPr>
          <a:xfrm>
            <a:off x="457200" y="2362200"/>
            <a:ext cx="8229600" cy="3763963"/>
          </a:xfrm>
        </p:spPr>
        <p:txBody>
          <a:bodyPr/>
          <a:lstStyle/>
          <a:p>
            <a:r>
              <a:rPr lang="en-US" sz="2800" i="1" dirty="0" smtClean="0">
                <a:latin typeface="Times New Roman" pitchFamily="18" charset="0"/>
                <a:cs typeface="Times New Roman" pitchFamily="18" charset="0"/>
              </a:rPr>
              <a:t>That at that time ye were without Christ, being aliens from the commonwealth of Israel, and strangers from the covenants of promise, having no hope, and without God in the world: </a:t>
            </a:r>
          </a:p>
          <a:p>
            <a:r>
              <a:rPr lang="en-US" sz="2800" i="1" dirty="0" smtClean="0">
                <a:latin typeface="Times New Roman" pitchFamily="18" charset="0"/>
                <a:cs typeface="Times New Roman" pitchFamily="18" charset="0"/>
              </a:rPr>
              <a:t>But now in Christ Jesus ye who sometimes were far off are made nigh by the </a:t>
            </a:r>
            <a:r>
              <a:rPr lang="en-US" sz="2800" i="1" dirty="0" smtClean="0">
                <a:solidFill>
                  <a:srgbClr val="C00000"/>
                </a:solidFill>
                <a:latin typeface="Times New Roman" pitchFamily="18" charset="0"/>
                <a:cs typeface="Times New Roman" pitchFamily="18" charset="0"/>
              </a:rPr>
              <a:t>blood</a:t>
            </a:r>
            <a:r>
              <a:rPr lang="en-US" sz="2800" i="1" dirty="0" smtClean="0">
                <a:latin typeface="Times New Roman" pitchFamily="18" charset="0"/>
                <a:cs typeface="Times New Roman" pitchFamily="18" charset="0"/>
              </a:rPr>
              <a:t> of Christ. </a:t>
            </a:r>
          </a:p>
        </p:txBody>
      </p:sp>
    </p:spTree>
  </p:cSld>
  <p:clrMapOvr>
    <a:masterClrMapping/>
  </p:clrMapOvr>
  <p:transition advTm="10000">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679575"/>
          </a:xfrm>
        </p:spPr>
        <p:txBody>
          <a:bodyPr>
            <a:normAutofit fontScale="90000"/>
          </a:bodyPr>
          <a:lstStyle/>
          <a:p>
            <a:pPr eaLnBrk="1" hangingPunct="1"/>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Redemption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Tree>
  </p:cSld>
  <p:clrMapOvr>
    <a:masterClrMapping/>
  </p:clrMapOvr>
  <p:transition advTm="10000">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Titus 2:11-14</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latin typeface="Times New Roman" pitchFamily="18" charset="0"/>
                <a:cs typeface="Times New Roman" pitchFamily="18" charset="0"/>
              </a:rPr>
              <a:t>For the grace of God that </a:t>
            </a:r>
            <a:r>
              <a:rPr lang="en-US" i="1" dirty="0" err="1" smtClean="0">
                <a:latin typeface="Times New Roman" pitchFamily="18" charset="0"/>
                <a:cs typeface="Times New Roman" pitchFamily="18" charset="0"/>
              </a:rPr>
              <a:t>bringeth</a:t>
            </a:r>
            <a:r>
              <a:rPr lang="en-US" i="1" dirty="0" smtClean="0">
                <a:latin typeface="Times New Roman" pitchFamily="18" charset="0"/>
                <a:cs typeface="Times New Roman" pitchFamily="18" charset="0"/>
              </a:rPr>
              <a:t> salvation hath appeared to all men, </a:t>
            </a:r>
          </a:p>
          <a:p>
            <a:r>
              <a:rPr lang="en-US" i="1" dirty="0" smtClean="0">
                <a:latin typeface="Times New Roman" pitchFamily="18" charset="0"/>
                <a:cs typeface="Times New Roman" pitchFamily="18" charset="0"/>
              </a:rPr>
              <a:t>Teaching us that, denying ungodliness and worldly lusts, we should live soberly, righteously, and godly, in this present world; </a:t>
            </a:r>
          </a:p>
          <a:p>
            <a:r>
              <a:rPr lang="en-US" i="1" dirty="0" smtClean="0">
                <a:latin typeface="Times New Roman" pitchFamily="18" charset="0"/>
                <a:cs typeface="Times New Roman" pitchFamily="18" charset="0"/>
              </a:rPr>
              <a:t>Looking for that blessed hope, and the glorious appearing of the great God and our </a:t>
            </a:r>
            <a:r>
              <a:rPr lang="en-US" i="1" dirty="0" err="1" smtClean="0">
                <a:latin typeface="Times New Roman" pitchFamily="18" charset="0"/>
                <a:cs typeface="Times New Roman" pitchFamily="18" charset="0"/>
              </a:rPr>
              <a:t>Saviour</a:t>
            </a:r>
            <a:r>
              <a:rPr lang="en-US" i="1" dirty="0" smtClean="0">
                <a:latin typeface="Times New Roman" pitchFamily="18" charset="0"/>
                <a:cs typeface="Times New Roman" pitchFamily="18" charset="0"/>
              </a:rPr>
              <a:t> Jesus Christ; </a:t>
            </a:r>
          </a:p>
          <a:p>
            <a:r>
              <a:rPr lang="en-US" i="1" dirty="0" smtClean="0">
                <a:latin typeface="Times New Roman" pitchFamily="18" charset="0"/>
                <a:cs typeface="Times New Roman" pitchFamily="18" charset="0"/>
              </a:rPr>
              <a:t>Who gave himself for us, that he might redeem us from all iniquity, and purify unto himself a peculiar people, zealous of good works. </a:t>
            </a:r>
          </a:p>
        </p:txBody>
      </p:sp>
    </p:spTree>
  </p:cSld>
  <p:clrMapOvr>
    <a:masterClrMapping/>
  </p:clrMapOvr>
  <p:transition advTm="10000">
    <p:rand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Peter 1.18-21</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r>
              <a:rPr lang="en-US" i="1" dirty="0" smtClean="0">
                <a:latin typeface="Times New Roman" pitchFamily="18" charset="0"/>
                <a:cs typeface="Times New Roman" pitchFamily="18" charset="0"/>
              </a:rPr>
              <a:t>Forasmuch as ye know that ye were not redeemed with corruptible things, [as] silver and gold, from your vain conversation [received] by tradition from your fathers; </a:t>
            </a:r>
          </a:p>
          <a:p>
            <a:r>
              <a:rPr lang="en-US" i="1" dirty="0" smtClean="0">
                <a:latin typeface="Times New Roman" pitchFamily="18" charset="0"/>
                <a:cs typeface="Times New Roman" pitchFamily="18" charset="0"/>
              </a:rPr>
              <a:t>But with the precious </a:t>
            </a:r>
            <a:r>
              <a:rPr lang="en-US" b="1" i="1" dirty="0" smtClean="0">
                <a:solidFill>
                  <a:srgbClr val="C00000"/>
                </a:solidFill>
                <a:latin typeface="Times New Roman" pitchFamily="18" charset="0"/>
                <a:cs typeface="Times New Roman" pitchFamily="18" charset="0"/>
              </a:rPr>
              <a:t>Blood</a:t>
            </a:r>
            <a:r>
              <a:rPr lang="en-US" i="1" dirty="0" smtClean="0">
                <a:latin typeface="Times New Roman" pitchFamily="18" charset="0"/>
                <a:cs typeface="Times New Roman" pitchFamily="18" charset="0"/>
              </a:rPr>
              <a:t> of Christ, as of a lamb without blemish and without spot: </a:t>
            </a:r>
          </a:p>
          <a:p>
            <a:r>
              <a:rPr lang="en-US" i="1" dirty="0" smtClean="0">
                <a:latin typeface="Times New Roman" pitchFamily="18" charset="0"/>
                <a:cs typeface="Times New Roman" pitchFamily="18" charset="0"/>
              </a:rPr>
              <a:t>Who verily was foreordained before the foundation of the world, but was manifest in these last times for you, </a:t>
            </a:r>
          </a:p>
          <a:p>
            <a:r>
              <a:rPr lang="en-US" i="1" dirty="0" smtClean="0">
                <a:latin typeface="Times New Roman" pitchFamily="18" charset="0"/>
                <a:cs typeface="Times New Roman" pitchFamily="18" charset="0"/>
              </a:rPr>
              <a:t>Who by him do believe in God, that raised him up from the dead, and gave him glory; that your faith and hope might be in God. </a:t>
            </a:r>
          </a:p>
        </p:txBody>
      </p:sp>
    </p:spTree>
  </p:cSld>
  <p:clrMapOvr>
    <a:masterClrMapping/>
  </p:clrMapOvr>
  <p:transition advTm="10000">
    <p:rand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i="1" dirty="0" smtClean="0">
                <a:latin typeface="Times New Roman" pitchFamily="18" charset="0"/>
                <a:cs typeface="Times New Roman" pitchFamily="18" charset="0"/>
              </a:rPr>
              <a:t>Revelation 1.4-6</a:t>
            </a:r>
            <a:endParaRPr lang="en-US" dirty="0" smtClean="0"/>
          </a:p>
        </p:txBody>
      </p:sp>
      <p:sp>
        <p:nvSpPr>
          <p:cNvPr id="2048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John to the seven churches which are in Asia: Grace [be] unto you, and peace, from him which is, and which was, and which is to come; and from the seven Spirits which are before his throne; </a:t>
            </a:r>
          </a:p>
          <a:p>
            <a:r>
              <a:rPr lang="en-US" sz="2400" i="1" dirty="0" smtClean="0">
                <a:latin typeface="Times New Roman" pitchFamily="18" charset="0"/>
                <a:cs typeface="Times New Roman" pitchFamily="18" charset="0"/>
              </a:rPr>
              <a:t>And from Jesus Christ, [who is] the faithful witness, [and] the first begotten of the dead, and the prince of the kings of the earth. Unto him that loved us, and washed us from our sins in his own </a:t>
            </a:r>
            <a:r>
              <a:rPr lang="en-US" sz="2400" b="1" i="1" dirty="0" smtClean="0">
                <a:solidFill>
                  <a:srgbClr val="C00000"/>
                </a:solidFill>
                <a:latin typeface="Times New Roman" pitchFamily="18" charset="0"/>
                <a:cs typeface="Times New Roman" pitchFamily="18" charset="0"/>
              </a:rPr>
              <a:t>Blood</a:t>
            </a:r>
            <a:r>
              <a:rPr lang="en-US" sz="2400" i="1" dirty="0" smtClean="0">
                <a:latin typeface="Times New Roman" pitchFamily="18" charset="0"/>
                <a:cs typeface="Times New Roman" pitchFamily="18" charset="0"/>
              </a:rPr>
              <a:t>, </a:t>
            </a:r>
          </a:p>
          <a:p>
            <a:r>
              <a:rPr lang="en-US" sz="2400" i="1" dirty="0" smtClean="0">
                <a:latin typeface="Times New Roman" pitchFamily="18" charset="0"/>
                <a:cs typeface="Times New Roman" pitchFamily="18" charset="0"/>
              </a:rPr>
              <a:t>And hath made us kings and priests unto God and his Father; to him [be] glory and dominion for ever and ever. Amen. </a:t>
            </a:r>
          </a:p>
        </p:txBody>
      </p:sp>
    </p:spTree>
  </p:cSld>
  <p:clrMapOvr>
    <a:masterClrMapping/>
  </p:clrMapOvr>
  <p:transition advTm="10000">
    <p:rand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i="1" dirty="0" smtClean="0">
                <a:latin typeface="Times New Roman" pitchFamily="18" charset="0"/>
                <a:cs typeface="Times New Roman" pitchFamily="18" charset="0"/>
              </a:rPr>
              <a:t>Revelation 5.7-10</a:t>
            </a:r>
            <a:endParaRPr lang="en-US" dirty="0" smtClean="0"/>
          </a:p>
        </p:txBody>
      </p:sp>
      <p:sp>
        <p:nvSpPr>
          <p:cNvPr id="21507" name="Content Placeholder 2"/>
          <p:cNvSpPr>
            <a:spLocks noGrp="1"/>
          </p:cNvSpPr>
          <p:nvPr>
            <p:ph idx="1"/>
          </p:nvPr>
        </p:nvSpPr>
        <p:spPr/>
        <p:txBody>
          <a:bodyPr>
            <a:normAutofit lnSpcReduction="10000"/>
          </a:bodyPr>
          <a:lstStyle/>
          <a:p>
            <a:r>
              <a:rPr lang="en-US" sz="2400" i="1" dirty="0" smtClean="0">
                <a:latin typeface="Times New Roman" pitchFamily="18" charset="0"/>
                <a:cs typeface="Times New Roman" pitchFamily="18" charset="0"/>
              </a:rPr>
              <a:t>And he came and took the book out of the right hand of him that sat upon the throne. </a:t>
            </a:r>
          </a:p>
          <a:p>
            <a:r>
              <a:rPr lang="en-US" sz="2400" i="1" dirty="0" smtClean="0">
                <a:latin typeface="Times New Roman" pitchFamily="18" charset="0"/>
                <a:cs typeface="Times New Roman" pitchFamily="18" charset="0"/>
              </a:rPr>
              <a:t>And when he had taken the book, the four beasts and four [and] twenty elders fell down before the Lamb, having every one of them harps, and golden vials full of </a:t>
            </a:r>
            <a:r>
              <a:rPr lang="en-US" sz="2400" i="1" dirty="0" err="1" smtClean="0">
                <a:latin typeface="Times New Roman" pitchFamily="18" charset="0"/>
                <a:cs typeface="Times New Roman" pitchFamily="18" charset="0"/>
              </a:rPr>
              <a:t>odours</a:t>
            </a:r>
            <a:r>
              <a:rPr lang="en-US" sz="2400" i="1" dirty="0" smtClean="0">
                <a:latin typeface="Times New Roman" pitchFamily="18" charset="0"/>
                <a:cs typeface="Times New Roman" pitchFamily="18" charset="0"/>
              </a:rPr>
              <a:t>, which are the prayers of saints. </a:t>
            </a:r>
          </a:p>
          <a:p>
            <a:r>
              <a:rPr lang="en-US" sz="2400" i="1" dirty="0" smtClean="0">
                <a:latin typeface="Times New Roman" pitchFamily="18" charset="0"/>
                <a:cs typeface="Times New Roman" pitchFamily="18" charset="0"/>
              </a:rPr>
              <a:t>And they sung a new song, saying, Thou art worthy to take the book, and to open the seals thereof: for thou </a:t>
            </a:r>
            <a:r>
              <a:rPr lang="en-US" sz="2400" i="1" dirty="0" err="1" smtClean="0">
                <a:latin typeface="Times New Roman" pitchFamily="18" charset="0"/>
                <a:cs typeface="Times New Roman" pitchFamily="18" charset="0"/>
              </a:rPr>
              <a:t>wast</a:t>
            </a:r>
            <a:r>
              <a:rPr lang="en-US" sz="2400" i="1" dirty="0" smtClean="0">
                <a:latin typeface="Times New Roman" pitchFamily="18" charset="0"/>
                <a:cs typeface="Times New Roman" pitchFamily="18" charset="0"/>
              </a:rPr>
              <a:t> slain, and hast redeemed</a:t>
            </a:r>
            <a:r>
              <a:rPr lang="en-US" sz="2400" i="1" dirty="0" smtClean="0">
                <a:solidFill>
                  <a:srgbClr val="C5330B"/>
                </a:solidFill>
                <a:latin typeface="Times New Roman" pitchFamily="18" charset="0"/>
                <a:cs typeface="Times New Roman" pitchFamily="18" charset="0"/>
              </a:rPr>
              <a:t>**</a:t>
            </a:r>
            <a:r>
              <a:rPr lang="en-US" sz="2400" i="1" dirty="0" smtClean="0">
                <a:latin typeface="Times New Roman" pitchFamily="18" charset="0"/>
                <a:cs typeface="Times New Roman" pitchFamily="18" charset="0"/>
              </a:rPr>
              <a:t> us to God by thy </a:t>
            </a:r>
            <a:r>
              <a:rPr lang="en-US" sz="2400" b="1" i="1" dirty="0" smtClean="0">
                <a:solidFill>
                  <a:srgbClr val="C00000"/>
                </a:solidFill>
                <a:latin typeface="Times New Roman" pitchFamily="18" charset="0"/>
                <a:cs typeface="Times New Roman" pitchFamily="18" charset="0"/>
              </a:rPr>
              <a:t>Blood</a:t>
            </a:r>
            <a:r>
              <a:rPr lang="en-US" sz="2400" i="1" dirty="0" smtClean="0">
                <a:latin typeface="Times New Roman" pitchFamily="18" charset="0"/>
                <a:cs typeface="Times New Roman" pitchFamily="18" charset="0"/>
              </a:rPr>
              <a:t> out of every kindred, and tongue, and people, and nation; </a:t>
            </a:r>
          </a:p>
          <a:p>
            <a:r>
              <a:rPr lang="en-US" sz="2400" i="1" dirty="0" smtClean="0">
                <a:latin typeface="Times New Roman" pitchFamily="18" charset="0"/>
                <a:cs typeface="Times New Roman" pitchFamily="18" charset="0"/>
              </a:rPr>
              <a:t>And hast made us unto our God kings and priests: and we shall reign on the earth. </a:t>
            </a:r>
          </a:p>
        </p:txBody>
      </p:sp>
    </p:spTree>
  </p:cSld>
  <p:clrMapOvr>
    <a:masterClrMapping/>
  </p:clrMapOvr>
  <p:transition advTm="10000">
    <p:rand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D01837"/>
                </a:solidFill>
                <a:latin typeface="Times New Roman" pitchFamily="18" charset="0"/>
                <a:cs typeface="Times New Roman" pitchFamily="18" charset="0"/>
              </a:rPr>
              <a:t>Strong’s Hebrew and Greek Dictionaries</a:t>
            </a:r>
            <a:endParaRPr lang="en-US" sz="3600" i="1" dirty="0">
              <a:solidFill>
                <a:srgbClr val="D01837"/>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3400" b="1" dirty="0" smtClean="0">
                <a:latin typeface="Times New Roman" pitchFamily="18" charset="0"/>
                <a:cs typeface="Times New Roman" pitchFamily="18" charset="0"/>
              </a:rPr>
              <a:t>G59</a:t>
            </a:r>
          </a:p>
          <a:p>
            <a:r>
              <a:rPr lang="vi-VN" sz="3600" dirty="0" smtClean="0">
                <a:latin typeface="Times New Roman" pitchFamily="18" charset="0"/>
                <a:cs typeface="Times New Roman" pitchFamily="18" charset="0"/>
              </a:rPr>
              <a:t>ἀγοράζω</a:t>
            </a:r>
          </a:p>
          <a:p>
            <a:r>
              <a:rPr lang="en-US" sz="3400" dirty="0" err="1" smtClean="0">
                <a:latin typeface="Times New Roman" pitchFamily="18" charset="0"/>
                <a:cs typeface="Times New Roman" pitchFamily="18" charset="0"/>
              </a:rPr>
              <a:t>agorazo</a:t>
            </a:r>
            <a:r>
              <a:rPr lang="en-US" sz="3400" dirty="0" smtClean="0">
                <a:latin typeface="Times New Roman" pitchFamily="18" charset="0"/>
                <a:cs typeface="Times New Roman" pitchFamily="18" charset="0"/>
              </a:rPr>
              <a:t>̄</a:t>
            </a:r>
          </a:p>
          <a:p>
            <a:r>
              <a:rPr lang="en-US" sz="3400" i="1" dirty="0" err="1" smtClean="0">
                <a:latin typeface="Times New Roman" pitchFamily="18" charset="0"/>
                <a:cs typeface="Times New Roman" pitchFamily="18" charset="0"/>
              </a:rPr>
              <a:t>ag</a:t>
            </a:r>
            <a:r>
              <a:rPr lang="en-US" sz="3400" i="1" dirty="0" smtClean="0">
                <a:latin typeface="Times New Roman" pitchFamily="18" charset="0"/>
                <a:cs typeface="Times New Roman" pitchFamily="18" charset="0"/>
              </a:rPr>
              <a:t>-or-ad'-</a:t>
            </a:r>
            <a:r>
              <a:rPr lang="en-US" sz="3400" i="1" dirty="0" err="1" smtClean="0">
                <a:latin typeface="Times New Roman" pitchFamily="18" charset="0"/>
                <a:cs typeface="Times New Roman" pitchFamily="18" charset="0"/>
              </a:rPr>
              <a:t>zo</a:t>
            </a:r>
            <a:endParaRPr lang="en-US" sz="3400" i="1" dirty="0" smtClean="0">
              <a:latin typeface="Times New Roman" pitchFamily="18" charset="0"/>
              <a:cs typeface="Times New Roman" pitchFamily="18" charset="0"/>
            </a:endParaRPr>
          </a:p>
          <a:p>
            <a:r>
              <a:rPr lang="en-US" sz="3400" dirty="0" smtClean="0">
                <a:latin typeface="Times New Roman" pitchFamily="18" charset="0"/>
                <a:cs typeface="Times New Roman" pitchFamily="18" charset="0"/>
              </a:rPr>
              <a:t>From G58; properly to </a:t>
            </a:r>
            <a:r>
              <a:rPr lang="en-US" sz="3400" i="1" dirty="0" smtClean="0">
                <a:latin typeface="Times New Roman" pitchFamily="18" charset="0"/>
                <a:cs typeface="Times New Roman" pitchFamily="18" charset="0"/>
              </a:rPr>
              <a:t>go to market, that is, (by implication) to purchase; specifically to redeem: - buy, redeem.</a:t>
            </a:r>
          </a:p>
        </p:txBody>
      </p:sp>
    </p:spTree>
  </p:cSld>
  <p:clrMapOvr>
    <a:masterClrMapping/>
  </p:clrMapOvr>
  <p:transition advTm="10000">
    <p:rand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5330B"/>
                </a:solidFill>
                <a:latin typeface="Times New Roman" pitchFamily="18" charset="0"/>
                <a:cs typeface="Times New Roman" pitchFamily="18" charset="0"/>
              </a:rPr>
              <a:t>Thayer’s Greek Definitions</a:t>
            </a:r>
            <a:endParaRPr lang="en-US" i="1" dirty="0">
              <a:solidFill>
                <a:srgbClr val="C5330B"/>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400" b="1" dirty="0" smtClean="0">
                <a:latin typeface="Times New Roman" pitchFamily="18" charset="0"/>
                <a:cs typeface="Times New Roman" pitchFamily="18" charset="0"/>
              </a:rPr>
              <a:t>G59</a:t>
            </a:r>
          </a:p>
          <a:p>
            <a:r>
              <a:rPr lang="vi-VN" sz="3600" dirty="0" smtClean="0">
                <a:latin typeface="Times New Roman" pitchFamily="18" charset="0"/>
                <a:cs typeface="Times New Roman" pitchFamily="18" charset="0"/>
              </a:rPr>
              <a:t>ἀγοράζω</a:t>
            </a:r>
          </a:p>
          <a:p>
            <a:r>
              <a:rPr lang="en-US" sz="2400" dirty="0" err="1" smtClean="0">
                <a:latin typeface="Times New Roman" pitchFamily="18" charset="0"/>
                <a:cs typeface="Times New Roman" pitchFamily="18" charset="0"/>
              </a:rPr>
              <a:t>agorazo</a:t>
            </a:r>
            <a:r>
              <a:rPr lang="en-US" sz="2400" dirty="0" smtClean="0">
                <a:latin typeface="Times New Roman" pitchFamily="18" charset="0"/>
                <a:cs typeface="Times New Roman" pitchFamily="18" charset="0"/>
              </a:rPr>
              <a:t>̄</a:t>
            </a:r>
          </a:p>
          <a:p>
            <a:r>
              <a:rPr lang="en-US" sz="2400" b="1" dirty="0" smtClean="0">
                <a:latin typeface="Times New Roman" pitchFamily="18" charset="0"/>
                <a:cs typeface="Times New Roman" pitchFamily="18" charset="0"/>
              </a:rPr>
              <a:t>Thayer Definition:</a:t>
            </a:r>
          </a:p>
          <a:p>
            <a:r>
              <a:rPr lang="en-US" sz="2400" dirty="0" smtClean="0">
                <a:latin typeface="Times New Roman" pitchFamily="18" charset="0"/>
                <a:cs typeface="Times New Roman" pitchFamily="18" charset="0"/>
              </a:rPr>
              <a:t>1) to be in the market place, to attend it</a:t>
            </a:r>
          </a:p>
          <a:p>
            <a:r>
              <a:rPr lang="en-US" sz="2400" dirty="0" smtClean="0">
                <a:latin typeface="Times New Roman" pitchFamily="18" charset="0"/>
                <a:cs typeface="Times New Roman" pitchFamily="18" charset="0"/>
              </a:rPr>
              <a:t>2) to do business there, buy or sell</a:t>
            </a:r>
          </a:p>
          <a:p>
            <a:r>
              <a:rPr lang="en-US" sz="2400" dirty="0" smtClean="0">
                <a:latin typeface="Times New Roman" pitchFamily="18" charset="0"/>
                <a:cs typeface="Times New Roman" pitchFamily="18" charset="0"/>
              </a:rPr>
              <a:t>3) of idle people: to haunt the market place, lounge there</a:t>
            </a:r>
          </a:p>
          <a:p>
            <a:r>
              <a:rPr lang="en-US" sz="2400" b="1" dirty="0" smtClean="0">
                <a:latin typeface="Times New Roman" pitchFamily="18" charset="0"/>
                <a:cs typeface="Times New Roman" pitchFamily="18" charset="0"/>
              </a:rPr>
              <a:t>Part of Speech: verb</a:t>
            </a:r>
          </a:p>
          <a:p>
            <a:r>
              <a:rPr lang="en-US" sz="2400" b="1" dirty="0" smtClean="0">
                <a:latin typeface="Times New Roman" pitchFamily="18" charset="0"/>
                <a:cs typeface="Times New Roman" pitchFamily="18" charset="0"/>
              </a:rPr>
              <a:t>A Related Word by Thayer’s/Strong’s Number: from G58</a:t>
            </a:r>
          </a:p>
          <a:p>
            <a:r>
              <a:rPr lang="en-US" sz="2400" b="1" dirty="0" smtClean="0">
                <a:latin typeface="Times New Roman" pitchFamily="18" charset="0"/>
                <a:cs typeface="Times New Roman" pitchFamily="18" charset="0"/>
              </a:rPr>
              <a:t>Citing in TDNT: 1:124, 19</a:t>
            </a:r>
          </a:p>
        </p:txBody>
      </p:sp>
    </p:spTree>
  </p:cSld>
  <p:clrMapOvr>
    <a:masterClrMapping/>
  </p:clrMapOvr>
  <p:transition advTm="10000">
    <p:rand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D01837"/>
                </a:solidFill>
                <a:latin typeface="Times New Roman" pitchFamily="18" charset="0"/>
                <a:cs typeface="Times New Roman" pitchFamily="18" charset="0"/>
              </a:rPr>
              <a:t>King James Concordance</a:t>
            </a:r>
            <a:endParaRPr lang="en-US" i="1" dirty="0">
              <a:solidFill>
                <a:srgbClr val="D01837"/>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r>
              <a:rPr lang="en-US" b="1" dirty="0" smtClean="0">
                <a:latin typeface="Times New Roman" pitchFamily="18" charset="0"/>
                <a:cs typeface="Times New Roman" pitchFamily="18" charset="0"/>
              </a:rPr>
              <a:t>G59</a:t>
            </a:r>
          </a:p>
          <a:p>
            <a:r>
              <a:rPr lang="vi-VN" sz="5800" dirty="0" smtClean="0">
                <a:latin typeface="Times New Roman" pitchFamily="18" charset="0"/>
                <a:cs typeface="Times New Roman" pitchFamily="18" charset="0"/>
              </a:rPr>
              <a:t>ἀγοράζω</a:t>
            </a:r>
          </a:p>
          <a:p>
            <a:r>
              <a:rPr lang="en-US" dirty="0" err="1" smtClean="0">
                <a:latin typeface="Times New Roman" pitchFamily="18" charset="0"/>
                <a:cs typeface="Times New Roman" pitchFamily="18" charset="0"/>
              </a:rPr>
              <a:t>agorazo</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Total KJV Occurrences: 31</a:t>
            </a:r>
          </a:p>
          <a:p>
            <a:r>
              <a:rPr lang="en-US" b="1" dirty="0" smtClean="0">
                <a:latin typeface="Times New Roman" pitchFamily="18" charset="0"/>
                <a:cs typeface="Times New Roman" pitchFamily="18" charset="0"/>
              </a:rPr>
              <a:t>bought, 13</a:t>
            </a:r>
          </a:p>
          <a:p>
            <a:r>
              <a:rPr lang="pl-PL" u="sng" dirty="0" smtClean="0">
                <a:latin typeface="Times New Roman" pitchFamily="18" charset="0"/>
                <a:cs typeface="Times New Roman" pitchFamily="18" charset="0"/>
              </a:rPr>
              <a:t>Mat_13:46, Mat_21:12, Mat_27:7, Mar_11:15, Mar_15:46, Mar_16:1, Luk_14:18-19 (2), Luk_17:28, Luk_19:45, 1Co_6:20, 1Co_7:23, 2Pe_2:1</a:t>
            </a:r>
          </a:p>
          <a:p>
            <a:r>
              <a:rPr lang="en-US" b="1" dirty="0" smtClean="0">
                <a:latin typeface="Times New Roman" pitchFamily="18" charset="0"/>
                <a:cs typeface="Times New Roman" pitchFamily="18" charset="0"/>
              </a:rPr>
              <a:t>buy, 13</a:t>
            </a:r>
          </a:p>
          <a:p>
            <a:r>
              <a:rPr lang="sv-SE" u="sng" dirty="0" smtClean="0">
                <a:latin typeface="Times New Roman" pitchFamily="18" charset="0"/>
                <a:cs typeface="Times New Roman" pitchFamily="18" charset="0"/>
              </a:rPr>
              <a:t>Mat_14:15, Mat_25:9-10 (2), Mar_6:36-37 (2), Luk_9:13, Luk_22:36, Joh_4:8, Joh_6:5, Joh_13:29, 1Co_7:30, Rev_3:18, Rev_13:17</a:t>
            </a:r>
          </a:p>
          <a:p>
            <a:r>
              <a:rPr lang="en-US" b="1" dirty="0" smtClean="0">
                <a:latin typeface="Times New Roman" pitchFamily="18" charset="0"/>
                <a:cs typeface="Times New Roman" pitchFamily="18" charset="0"/>
              </a:rPr>
              <a:t>redeemed, 3</a:t>
            </a:r>
          </a:p>
          <a:p>
            <a:r>
              <a:rPr lang="en-US" u="sng" dirty="0" smtClean="0">
                <a:latin typeface="Times New Roman" pitchFamily="18" charset="0"/>
                <a:cs typeface="Times New Roman" pitchFamily="18" charset="0"/>
              </a:rPr>
              <a:t>Rev_5:9, Rev_14:3-4 (2)</a:t>
            </a:r>
          </a:p>
          <a:p>
            <a:r>
              <a:rPr lang="en-US" b="1" dirty="0" err="1" smtClean="0">
                <a:latin typeface="Times New Roman" pitchFamily="18" charset="0"/>
                <a:cs typeface="Times New Roman" pitchFamily="18" charset="0"/>
              </a:rPr>
              <a:t>buyeth</a:t>
            </a:r>
            <a:r>
              <a:rPr lang="en-US" b="1" dirty="0" smtClean="0">
                <a:latin typeface="Times New Roman" pitchFamily="18" charset="0"/>
                <a:cs typeface="Times New Roman" pitchFamily="18" charset="0"/>
              </a:rPr>
              <a:t>, 2</a:t>
            </a:r>
          </a:p>
          <a:p>
            <a:r>
              <a:rPr lang="en-US" u="sng" dirty="0" smtClean="0">
                <a:latin typeface="Times New Roman" pitchFamily="18" charset="0"/>
                <a:cs typeface="Times New Roman" pitchFamily="18" charset="0"/>
              </a:rPr>
              <a:t>Mat_13:44, Rev_18:11</a:t>
            </a:r>
          </a:p>
        </p:txBody>
      </p:sp>
    </p:spTree>
  </p:cSld>
  <p:clrMapOvr>
    <a:masterClrMapping/>
  </p:clrMapOvr>
  <p:transition advTm="10000">
    <p:rand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i="1" dirty="0" smtClean="0">
                <a:latin typeface="Times New Roman" pitchFamily="18" charset="0"/>
                <a:cs typeface="Times New Roman" pitchFamily="18" charset="0"/>
              </a:rPr>
              <a:t>Revelation 7.13-14</a:t>
            </a:r>
            <a:endParaRPr lang="en-US" dirty="0" smtClean="0"/>
          </a:p>
        </p:txBody>
      </p:sp>
      <p:sp>
        <p:nvSpPr>
          <p:cNvPr id="22531" name="Content Placeholder 2"/>
          <p:cNvSpPr>
            <a:spLocks noGrp="1"/>
          </p:cNvSpPr>
          <p:nvPr>
            <p:ph idx="1"/>
          </p:nvPr>
        </p:nvSpPr>
        <p:spPr/>
        <p:txBody>
          <a:bodyPr>
            <a:normAutofit/>
          </a:bodyPr>
          <a:lstStyle/>
          <a:p>
            <a:r>
              <a:rPr lang="en-US" i="1" dirty="0" smtClean="0">
                <a:latin typeface="Times New Roman" pitchFamily="18" charset="0"/>
                <a:cs typeface="Times New Roman" pitchFamily="18" charset="0"/>
              </a:rPr>
              <a:t>And one of the elders answered, saying unto me, What are these which are arrayed in white robes? and whence came they? </a:t>
            </a:r>
          </a:p>
          <a:p>
            <a:r>
              <a:rPr lang="en-US" i="1" dirty="0" smtClean="0">
                <a:latin typeface="Times New Roman" pitchFamily="18" charset="0"/>
                <a:cs typeface="Times New Roman" pitchFamily="18" charset="0"/>
              </a:rPr>
              <a:t>And I said unto him, Sir, thou </a:t>
            </a:r>
            <a:r>
              <a:rPr lang="en-US" i="1" dirty="0" err="1" smtClean="0">
                <a:latin typeface="Times New Roman" pitchFamily="18" charset="0"/>
                <a:cs typeface="Times New Roman" pitchFamily="18" charset="0"/>
              </a:rPr>
              <a:t>knowest</a:t>
            </a:r>
            <a:r>
              <a:rPr lang="en-US" i="1" dirty="0" smtClean="0">
                <a:latin typeface="Times New Roman" pitchFamily="18" charset="0"/>
                <a:cs typeface="Times New Roman" pitchFamily="18" charset="0"/>
              </a:rPr>
              <a:t>. And he said to me, These are they which came out of great tribulation, and have washed their robes, and made them white in the </a:t>
            </a:r>
            <a:r>
              <a:rPr lang="en-US" b="1" i="1" dirty="0" smtClean="0">
                <a:solidFill>
                  <a:srgbClr val="C00000"/>
                </a:solidFill>
                <a:latin typeface="Times New Roman" pitchFamily="18" charset="0"/>
                <a:cs typeface="Times New Roman" pitchFamily="18" charset="0"/>
              </a:rPr>
              <a:t>Blood</a:t>
            </a:r>
            <a:r>
              <a:rPr lang="en-US" i="1" dirty="0" smtClean="0">
                <a:latin typeface="Times New Roman" pitchFamily="18" charset="0"/>
                <a:cs typeface="Times New Roman" pitchFamily="18" charset="0"/>
              </a:rPr>
              <a:t> of the Lamb. </a:t>
            </a:r>
          </a:p>
        </p:txBody>
      </p:sp>
    </p:spTree>
  </p:cSld>
  <p:clrMapOvr>
    <a:masterClrMapping/>
  </p:clrMapOvr>
  <p:transition advTm="10000">
    <p:rand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Many want to do it their way!</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297363"/>
          </a:xfrm>
        </p:spPr>
        <p:txBody>
          <a:bodyPr/>
          <a:lstStyle/>
          <a:p>
            <a:r>
              <a:rPr lang="en-US" i="1" dirty="0" smtClean="0">
                <a:latin typeface="Times New Roman" pitchFamily="18" charset="0"/>
                <a:cs typeface="Times New Roman" pitchFamily="18" charset="0"/>
              </a:rPr>
              <a:t>I am reminded of </a:t>
            </a:r>
            <a:r>
              <a:rPr lang="en-US" i="1" dirty="0" err="1" smtClean="0">
                <a:latin typeface="Times New Roman" pitchFamily="18" charset="0"/>
                <a:cs typeface="Times New Roman" pitchFamily="18" charset="0"/>
              </a:rPr>
              <a:t>Naaman</a:t>
            </a:r>
            <a:r>
              <a:rPr lang="en-US" i="1" dirty="0" smtClean="0">
                <a:latin typeface="Times New Roman" pitchFamily="18" charset="0"/>
                <a:cs typeface="Times New Roman" pitchFamily="18" charset="0"/>
              </a:rPr>
              <a:t> who did not want to be washed in the muddy Jordan – but rather in a clean water.</a:t>
            </a:r>
          </a:p>
          <a:p>
            <a:r>
              <a:rPr lang="en-US" i="1" dirty="0" smtClean="0">
                <a:latin typeface="Times New Roman" pitchFamily="18" charset="0"/>
                <a:cs typeface="Times New Roman" pitchFamily="18" charset="0"/>
              </a:rPr>
              <a:t>A question: How many will miss eternity around the throne of the Lamb of God because they do not want to be washed with the </a:t>
            </a:r>
            <a:r>
              <a:rPr lang="en-US" b="1" i="1" dirty="0" smtClean="0">
                <a:solidFill>
                  <a:srgbClr val="C00000"/>
                </a:solidFill>
                <a:latin typeface="Times New Roman" pitchFamily="18" charset="0"/>
                <a:cs typeface="Times New Roman" pitchFamily="18" charset="0"/>
              </a:rPr>
              <a:t>Blood</a:t>
            </a:r>
            <a:r>
              <a:rPr lang="en-US" i="1" dirty="0" smtClean="0">
                <a:latin typeface="Times New Roman" pitchFamily="18" charset="0"/>
                <a:cs typeface="Times New Roman" pitchFamily="18" charset="0"/>
              </a:rPr>
              <a:t> of the Lamb?</a:t>
            </a:r>
            <a:endParaRPr lang="en-US" i="1" dirty="0">
              <a:latin typeface="Times New Roman" pitchFamily="18" charset="0"/>
              <a:cs typeface="Times New Roman" pitchFamily="18" charset="0"/>
            </a:endParaRPr>
          </a:p>
        </p:txBody>
      </p:sp>
    </p:spTree>
  </p:cSld>
  <p:clrMapOvr>
    <a:masterClrMapping/>
  </p:clrMapOvr>
  <p:transition advTm="10000">
    <p:random/>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i="1" dirty="0" smtClean="0">
                <a:latin typeface="Times New Roman" pitchFamily="18" charset="0"/>
                <a:cs typeface="Times New Roman" pitchFamily="18" charset="0"/>
              </a:rPr>
              <a:t>Revelation 12.10-11</a:t>
            </a:r>
            <a:endParaRPr lang="en-US" dirty="0" smtClean="0"/>
          </a:p>
        </p:txBody>
      </p:sp>
      <p:sp>
        <p:nvSpPr>
          <p:cNvPr id="23555" name="Content Placeholder 2"/>
          <p:cNvSpPr>
            <a:spLocks noGrp="1"/>
          </p:cNvSpPr>
          <p:nvPr>
            <p:ph idx="1"/>
          </p:nvPr>
        </p:nvSpPr>
        <p:spPr>
          <a:xfrm>
            <a:off x="457200" y="1905000"/>
            <a:ext cx="8229600" cy="4221163"/>
          </a:xfrm>
        </p:spPr>
        <p:txBody>
          <a:bodyPr/>
          <a:lstStyle/>
          <a:p>
            <a:r>
              <a:rPr lang="en-US" sz="2800" i="1" dirty="0" smtClean="0">
                <a:latin typeface="Times New Roman" pitchFamily="18" charset="0"/>
                <a:cs typeface="Times New Roman" pitchFamily="18" charset="0"/>
              </a:rPr>
              <a:t>And I heard a loud voice saying in heaven, Now is come salvation, and strength, and the kingdom of our God, and the power of his Christ: for the accuser of our brethren is cast down, which accused them before our God day and night. </a:t>
            </a:r>
          </a:p>
          <a:p>
            <a:r>
              <a:rPr lang="en-US" sz="2800" i="1" dirty="0" smtClean="0">
                <a:latin typeface="Times New Roman" pitchFamily="18" charset="0"/>
                <a:cs typeface="Times New Roman" pitchFamily="18" charset="0"/>
              </a:rPr>
              <a:t>And they overcame him by the </a:t>
            </a:r>
            <a:r>
              <a:rPr lang="en-US" sz="2800" b="1" i="1" dirty="0" smtClean="0">
                <a:solidFill>
                  <a:srgbClr val="C00000"/>
                </a:solidFill>
                <a:latin typeface="Times New Roman" pitchFamily="18" charset="0"/>
                <a:cs typeface="Times New Roman" pitchFamily="18" charset="0"/>
              </a:rPr>
              <a:t>Blood</a:t>
            </a:r>
            <a:r>
              <a:rPr lang="en-US" sz="2800" i="1" dirty="0" smtClean="0">
                <a:latin typeface="Times New Roman" pitchFamily="18" charset="0"/>
                <a:cs typeface="Times New Roman" pitchFamily="18" charset="0"/>
              </a:rPr>
              <a:t> of the Lamb, and by the word of their testimony; and they loved not their lives unto the death. </a:t>
            </a:r>
          </a:p>
        </p:txBody>
      </p:sp>
    </p:spTree>
  </p:cSld>
  <p:clrMapOvr>
    <a:masterClrMapping/>
  </p:clrMapOvr>
  <p:transition advTm="10000">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800" dirty="0" smtClean="0">
                <a:latin typeface="Lucida Calligraphy" pitchFamily="66" charset="0"/>
              </a:rPr>
              <a:t>Webster’s 1828 Dictionary</a:t>
            </a:r>
            <a:endParaRPr lang="en-US" sz="2800" dirty="0">
              <a:latin typeface="Lucida Calligraphy" pitchFamily="66" charset="0"/>
            </a:endParaRPr>
          </a:p>
        </p:txBody>
      </p:sp>
      <p:sp>
        <p:nvSpPr>
          <p:cNvPr id="3" name="Content Placeholder 2"/>
          <p:cNvSpPr>
            <a:spLocks noGrp="1"/>
          </p:cNvSpPr>
          <p:nvPr>
            <p:ph idx="1"/>
          </p:nvPr>
        </p:nvSpPr>
        <p:spPr>
          <a:xfrm>
            <a:off x="457200" y="1143000"/>
            <a:ext cx="8229600" cy="5181600"/>
          </a:xfrm>
        </p:spPr>
        <p:txBody>
          <a:bodyPr>
            <a:normAutofit fontScale="25000" lnSpcReduction="20000"/>
          </a:bodyPr>
          <a:lstStyle/>
          <a:p>
            <a:pPr>
              <a:spcBef>
                <a:spcPts val="0"/>
              </a:spcBef>
            </a:pPr>
            <a:r>
              <a:rPr lang="en-US" sz="7200" b="1" dirty="0"/>
              <a:t>Redemption</a:t>
            </a:r>
            <a:endParaRPr lang="en-US" sz="7200" dirty="0"/>
          </a:p>
          <a:p>
            <a:pPr>
              <a:spcBef>
                <a:spcPts val="0"/>
              </a:spcBef>
            </a:pPr>
            <a:r>
              <a:rPr lang="en-US" sz="7200" b="1" dirty="0" err="1"/>
              <a:t>REDEMP'TION</a:t>
            </a:r>
            <a:r>
              <a:rPr lang="en-US" sz="7200" dirty="0"/>
              <a:t>, n. [L. </a:t>
            </a:r>
            <a:r>
              <a:rPr lang="en-US" sz="7200" dirty="0" err="1"/>
              <a:t>redemptio</a:t>
            </a:r>
            <a:r>
              <a:rPr lang="en-US" sz="7200" dirty="0"/>
              <a:t>. See Redeem</a:t>
            </a:r>
            <a:r>
              <a:rPr lang="en-US" sz="7200" dirty="0" smtClean="0"/>
              <a:t>.]</a:t>
            </a:r>
            <a:endParaRPr lang="en-US" sz="7200" dirty="0"/>
          </a:p>
          <a:p>
            <a:pPr>
              <a:spcBef>
                <a:spcPts val="0"/>
              </a:spcBef>
            </a:pPr>
            <a:r>
              <a:rPr lang="en-US" sz="7200" dirty="0"/>
              <a:t>1. Repurchase of captured goods or prisoners; the act of procuring the deliverance </a:t>
            </a:r>
            <a:r>
              <a:rPr lang="en-US" sz="7200" dirty="0" smtClean="0"/>
              <a:t>  </a:t>
            </a:r>
          </a:p>
          <a:p>
            <a:pPr marL="0" indent="0">
              <a:spcBef>
                <a:spcPts val="0"/>
              </a:spcBef>
              <a:buNone/>
            </a:pPr>
            <a:r>
              <a:rPr lang="en-US" sz="7200" dirty="0"/>
              <a:t> </a:t>
            </a:r>
            <a:r>
              <a:rPr lang="en-US" sz="7200" dirty="0" smtClean="0"/>
              <a:t>          of </a:t>
            </a:r>
            <a:r>
              <a:rPr lang="en-US" sz="7200" dirty="0"/>
              <a:t>persons or things from the possession and power of captors by the payment </a:t>
            </a:r>
            <a:r>
              <a:rPr lang="en-US" sz="7200" dirty="0" smtClean="0"/>
              <a:t>     </a:t>
            </a:r>
          </a:p>
          <a:p>
            <a:pPr marL="0" indent="0">
              <a:spcBef>
                <a:spcPts val="0"/>
              </a:spcBef>
              <a:buNone/>
            </a:pPr>
            <a:r>
              <a:rPr lang="en-US" sz="7200" dirty="0"/>
              <a:t> </a:t>
            </a:r>
            <a:r>
              <a:rPr lang="en-US" sz="7200" dirty="0" smtClean="0"/>
              <a:t>          of </a:t>
            </a:r>
            <a:r>
              <a:rPr lang="en-US" sz="7200" dirty="0"/>
              <a:t>an equivalent; ransom; release; as the redemption of prisoners taken in war; </a:t>
            </a:r>
            <a:endParaRPr lang="en-US" sz="7200" dirty="0" smtClean="0"/>
          </a:p>
          <a:p>
            <a:pPr marL="0" indent="0">
              <a:spcBef>
                <a:spcPts val="0"/>
              </a:spcBef>
              <a:buNone/>
            </a:pPr>
            <a:r>
              <a:rPr lang="en-US" sz="7200" dirty="0"/>
              <a:t> </a:t>
            </a:r>
            <a:r>
              <a:rPr lang="en-US" sz="7200" dirty="0" smtClean="0"/>
              <a:t>          the </a:t>
            </a:r>
            <a:r>
              <a:rPr lang="en-US" sz="7200" dirty="0"/>
              <a:t>redemption of a ship and cargo</a:t>
            </a:r>
            <a:r>
              <a:rPr lang="en-US" sz="7200" dirty="0" smtClean="0"/>
              <a:t>.</a:t>
            </a:r>
            <a:endParaRPr lang="en-US" sz="7200" dirty="0"/>
          </a:p>
          <a:p>
            <a:pPr>
              <a:spcBef>
                <a:spcPts val="0"/>
              </a:spcBef>
            </a:pPr>
            <a:r>
              <a:rPr lang="en-US" sz="7200" dirty="0"/>
              <a:t>2. Deliverance from bondage, distress, or from liability to any evil or forfeiture, </a:t>
            </a:r>
            <a:endParaRPr lang="en-US" sz="7200" dirty="0" smtClean="0"/>
          </a:p>
          <a:p>
            <a:pPr marL="0" indent="0">
              <a:spcBef>
                <a:spcPts val="0"/>
              </a:spcBef>
              <a:buNone/>
            </a:pPr>
            <a:r>
              <a:rPr lang="en-US" sz="7200" dirty="0"/>
              <a:t> </a:t>
            </a:r>
            <a:r>
              <a:rPr lang="en-US" sz="7200" dirty="0" smtClean="0"/>
              <a:t>          either </a:t>
            </a:r>
            <a:r>
              <a:rPr lang="en-US" sz="7200" dirty="0"/>
              <a:t>by money, labor or other means</a:t>
            </a:r>
            <a:r>
              <a:rPr lang="en-US" sz="7200" dirty="0" smtClean="0"/>
              <a:t>.</a:t>
            </a:r>
            <a:endParaRPr lang="en-US" sz="7200" dirty="0"/>
          </a:p>
          <a:p>
            <a:pPr>
              <a:spcBef>
                <a:spcPts val="0"/>
              </a:spcBef>
            </a:pPr>
            <a:r>
              <a:rPr lang="en-US" sz="7200" dirty="0"/>
              <a:t>3. Repurchase, as of lands alienated. Lev 25. </a:t>
            </a:r>
            <a:r>
              <a:rPr lang="en-US" sz="7200" dirty="0" err="1"/>
              <a:t>Jer</a:t>
            </a:r>
            <a:r>
              <a:rPr lang="en-US" sz="7200" dirty="0"/>
              <a:t> 32</a:t>
            </a:r>
            <a:r>
              <a:rPr lang="en-US" sz="7200" dirty="0" smtClean="0"/>
              <a:t>.</a:t>
            </a:r>
            <a:endParaRPr lang="en-US" sz="7200" dirty="0"/>
          </a:p>
          <a:p>
            <a:pPr>
              <a:spcBef>
                <a:spcPts val="0"/>
              </a:spcBef>
            </a:pPr>
            <a:r>
              <a:rPr lang="en-US" sz="7200" dirty="0"/>
              <a:t>4. The liberation of an estate from a mortgage; or the purchase of the right to </a:t>
            </a:r>
            <a:r>
              <a:rPr lang="en-US" sz="7200" dirty="0" smtClean="0"/>
              <a:t>re-</a:t>
            </a:r>
          </a:p>
          <a:p>
            <a:pPr marL="0" indent="0">
              <a:spcBef>
                <a:spcPts val="0"/>
              </a:spcBef>
              <a:buNone/>
            </a:pPr>
            <a:r>
              <a:rPr lang="en-US" sz="7200" dirty="0"/>
              <a:t> </a:t>
            </a:r>
            <a:r>
              <a:rPr lang="en-US" sz="7200" dirty="0" smtClean="0"/>
              <a:t>          enter </a:t>
            </a:r>
            <a:r>
              <a:rPr lang="en-US" sz="7200" dirty="0"/>
              <a:t>upon it by paying the principal sum for which it was mortgaged with </a:t>
            </a:r>
            <a:endParaRPr lang="en-US" sz="7200" dirty="0" smtClean="0"/>
          </a:p>
          <a:p>
            <a:pPr marL="0" indent="0">
              <a:spcBef>
                <a:spcPts val="0"/>
              </a:spcBef>
              <a:buNone/>
            </a:pPr>
            <a:r>
              <a:rPr lang="en-US" sz="7200" dirty="0"/>
              <a:t> </a:t>
            </a:r>
            <a:r>
              <a:rPr lang="en-US" sz="7200" dirty="0" smtClean="0"/>
              <a:t>          interest </a:t>
            </a:r>
            <a:r>
              <a:rPr lang="en-US" sz="7200" dirty="0"/>
              <a:t>and cost; also, the right of redeeming and re-entering</a:t>
            </a:r>
            <a:r>
              <a:rPr lang="en-US" sz="7200" dirty="0" smtClean="0"/>
              <a:t>.</a:t>
            </a:r>
            <a:endParaRPr lang="en-US" sz="7200" dirty="0"/>
          </a:p>
          <a:p>
            <a:pPr>
              <a:spcBef>
                <a:spcPts val="0"/>
              </a:spcBef>
            </a:pPr>
            <a:r>
              <a:rPr lang="en-US" sz="7200" dirty="0"/>
              <a:t>5. Repurchase of notes, bills or other evidence of debt by paying their value in </a:t>
            </a:r>
            <a:endParaRPr lang="en-US" sz="7200" dirty="0" smtClean="0"/>
          </a:p>
          <a:p>
            <a:pPr marL="0" indent="0">
              <a:spcBef>
                <a:spcPts val="0"/>
              </a:spcBef>
              <a:buNone/>
            </a:pPr>
            <a:r>
              <a:rPr lang="en-US" sz="7200" dirty="0"/>
              <a:t> </a:t>
            </a:r>
            <a:r>
              <a:rPr lang="en-US" sz="7200" dirty="0" smtClean="0"/>
              <a:t>          specie </a:t>
            </a:r>
            <a:r>
              <a:rPr lang="en-US" sz="7200" dirty="0"/>
              <a:t>to their holders</a:t>
            </a:r>
            <a:r>
              <a:rPr lang="en-US" sz="7200" dirty="0" smtClean="0"/>
              <a:t>.</a:t>
            </a:r>
            <a:endParaRPr lang="en-US" sz="7200" dirty="0"/>
          </a:p>
          <a:p>
            <a:pPr>
              <a:spcBef>
                <a:spcPts val="0"/>
              </a:spcBef>
            </a:pPr>
            <a:r>
              <a:rPr lang="en-US" sz="7200" dirty="0"/>
              <a:t>6. In theology, the purchase of God's favor by the death and sufferings of Christ; </a:t>
            </a:r>
            <a:endParaRPr lang="en-US" sz="7200" dirty="0" smtClean="0"/>
          </a:p>
          <a:p>
            <a:pPr marL="0" indent="0">
              <a:spcBef>
                <a:spcPts val="0"/>
              </a:spcBef>
              <a:buNone/>
            </a:pPr>
            <a:r>
              <a:rPr lang="en-US" sz="7200" dirty="0"/>
              <a:t> </a:t>
            </a:r>
            <a:r>
              <a:rPr lang="en-US" sz="7200" dirty="0" smtClean="0"/>
              <a:t>          the </a:t>
            </a:r>
            <a:r>
              <a:rPr lang="en-US" sz="7200" dirty="0"/>
              <a:t>ransom or deliverance of sinners from the bondage of sin and the penalties </a:t>
            </a:r>
            <a:endParaRPr lang="en-US" sz="7200" dirty="0" smtClean="0"/>
          </a:p>
          <a:p>
            <a:pPr marL="0" indent="0">
              <a:spcBef>
                <a:spcPts val="0"/>
              </a:spcBef>
              <a:buNone/>
            </a:pPr>
            <a:r>
              <a:rPr lang="en-US" sz="7200" dirty="0"/>
              <a:t> </a:t>
            </a:r>
            <a:r>
              <a:rPr lang="en-US" sz="7200" dirty="0" smtClean="0"/>
              <a:t>        of </a:t>
            </a:r>
            <a:r>
              <a:rPr lang="en-US" sz="7200" dirty="0"/>
              <a:t>God's violated law by the atonement of Christ</a:t>
            </a:r>
            <a:r>
              <a:rPr lang="en-US" sz="7200" dirty="0" smtClean="0"/>
              <a:t>.</a:t>
            </a:r>
            <a:endParaRPr lang="en-US" sz="7200" dirty="0"/>
          </a:p>
          <a:p>
            <a:pPr>
              <a:spcBef>
                <a:spcPts val="0"/>
              </a:spcBef>
            </a:pPr>
            <a:endParaRPr lang="en-US" sz="7200" dirty="0" smtClean="0"/>
          </a:p>
          <a:p>
            <a:pPr>
              <a:spcBef>
                <a:spcPts val="0"/>
              </a:spcBef>
            </a:pPr>
            <a:r>
              <a:rPr lang="en-US" sz="7200" dirty="0" smtClean="0"/>
              <a:t>In </a:t>
            </a:r>
            <a:r>
              <a:rPr lang="en-US" sz="7200" dirty="0"/>
              <a:t>whom we have redemption through his blood. </a:t>
            </a:r>
            <a:r>
              <a:rPr lang="en-US" sz="7200" dirty="0" err="1"/>
              <a:t>Eph</a:t>
            </a:r>
            <a:r>
              <a:rPr lang="en-US" sz="7200" dirty="0"/>
              <a:t> 1. </a:t>
            </a:r>
            <a:endParaRPr lang="en-US" sz="7200" dirty="0" smtClean="0"/>
          </a:p>
          <a:p>
            <a:pPr>
              <a:spcBef>
                <a:spcPts val="0"/>
              </a:spcBef>
            </a:pPr>
            <a:endParaRPr lang="en-US" sz="7200" dirty="0"/>
          </a:p>
          <a:p>
            <a:pPr>
              <a:spcBef>
                <a:spcPts val="0"/>
              </a:spcBef>
            </a:pPr>
            <a:r>
              <a:rPr lang="en-US" sz="7200" dirty="0"/>
              <a:t>Col 1.</a:t>
            </a:r>
          </a:p>
          <a:p>
            <a:endParaRPr lang="en-US" dirty="0"/>
          </a:p>
        </p:txBody>
      </p:sp>
    </p:spTree>
    <p:extLst>
      <p:ext uri="{BB962C8B-B14F-4D97-AF65-F5344CB8AC3E}">
        <p14:creationId xmlns:p14="http://schemas.microsoft.com/office/powerpoint/2010/main" val="746053965"/>
      </p:ext>
    </p:extLst>
  </p:cSld>
  <p:clrMapOvr>
    <a:masterClrMapping/>
  </p:clrMapOvr>
  <p:transition advTm="10000">
    <p:rand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i="1" dirty="0" smtClean="0">
                <a:latin typeface="Times New Roman" pitchFamily="18" charset="0"/>
                <a:cs typeface="Times New Roman" pitchFamily="18" charset="0"/>
              </a:rPr>
              <a:t>Have You Been Redeemed</a:t>
            </a:r>
            <a:endParaRPr lang="en-US" dirty="0" smtClean="0"/>
          </a:p>
        </p:txBody>
      </p:sp>
      <p:sp>
        <p:nvSpPr>
          <p:cNvPr id="24579" name="Content Placeholder 2"/>
          <p:cNvSpPr>
            <a:spLocks noGrp="1"/>
          </p:cNvSpPr>
          <p:nvPr>
            <p:ph idx="1"/>
          </p:nvPr>
        </p:nvSpPr>
        <p:spPr>
          <a:xfrm>
            <a:off x="457200" y="2209800"/>
            <a:ext cx="8229600" cy="3916363"/>
          </a:xfrm>
        </p:spPr>
        <p:txBody>
          <a:bodyPr/>
          <a:lstStyle/>
          <a:p>
            <a:pPr>
              <a:buNone/>
            </a:pPr>
            <a:r>
              <a:rPr lang="en-US" i="1" dirty="0" smtClean="0">
                <a:latin typeface="Times New Roman" pitchFamily="18" charset="0"/>
                <a:cs typeface="Times New Roman" pitchFamily="18" charset="0"/>
              </a:rPr>
              <a:t>Have you been redeemed by the </a:t>
            </a:r>
            <a:r>
              <a:rPr lang="en-US" b="1" i="1" dirty="0" smtClean="0">
                <a:solidFill>
                  <a:srgbClr val="C00000"/>
                </a:solidFill>
                <a:latin typeface="Times New Roman" pitchFamily="18" charset="0"/>
                <a:cs typeface="Times New Roman" pitchFamily="18" charset="0"/>
              </a:rPr>
              <a:t>Blood</a:t>
            </a:r>
            <a:r>
              <a:rPr lang="en-US" i="1" dirty="0" smtClean="0">
                <a:latin typeface="Times New Roman" pitchFamily="18" charset="0"/>
                <a:cs typeface="Times New Roman" pitchFamily="18" charset="0"/>
              </a:rPr>
              <a:t> of the Lamb?</a:t>
            </a:r>
          </a:p>
          <a:p>
            <a:pPr>
              <a:buNone/>
            </a:pPr>
            <a:r>
              <a:rPr lang="en-US" i="1" dirty="0" smtClean="0">
                <a:latin typeface="Times New Roman" pitchFamily="18" charset="0"/>
                <a:cs typeface="Times New Roman" pitchFamily="18" charset="0"/>
              </a:rPr>
              <a:t>Have you gone to the Cross of Calvary and experienced the Grace of Jesus Christ?</a:t>
            </a:r>
          </a:p>
          <a:p>
            <a:pPr>
              <a:buNone/>
            </a:pPr>
            <a:r>
              <a:rPr lang="en-US" i="1" dirty="0" smtClean="0">
                <a:latin typeface="Times New Roman" pitchFamily="18" charset="0"/>
                <a:cs typeface="Times New Roman" pitchFamily="18" charset="0"/>
              </a:rPr>
              <a:t>Now is the time to repent of your sins and ask Jesus Christ to come into your heart to be your Lord and Savior.</a:t>
            </a:r>
            <a:endParaRPr lang="en-US" dirty="0" smtClean="0"/>
          </a:p>
        </p:txBody>
      </p:sp>
    </p:spTree>
  </p:cSld>
  <p:clrMapOvr>
    <a:masterClrMapping/>
  </p:clrMapOvr>
  <p:transition advTm="10000">
    <p:random/>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3.15 </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While it is said, To day if ye will hear his voice, harden not your hearts, as in the provocation. </a:t>
            </a:r>
          </a:p>
        </p:txBody>
      </p:sp>
    </p:spTree>
  </p:cSld>
  <p:clrMapOvr>
    <a:masterClrMapping/>
  </p:clrMapOvr>
  <p:transition advTm="10000">
    <p:rand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2.1-4</a:t>
            </a:r>
            <a:endParaRPr lang="en-US" dirty="0"/>
          </a:p>
        </p:txBody>
      </p:sp>
      <p:sp>
        <p:nvSpPr>
          <p:cNvPr id="3" name="Content Placeholder 2"/>
          <p:cNvSpPr>
            <a:spLocks noGrp="1"/>
          </p:cNvSpPr>
          <p:nvPr>
            <p:ph idx="1"/>
          </p:nvPr>
        </p:nvSpPr>
        <p:spPr>
          <a:xfrm>
            <a:off x="457200" y="1447800"/>
            <a:ext cx="8229600" cy="5029200"/>
          </a:xfrm>
        </p:spPr>
        <p:txBody>
          <a:bodyPr>
            <a:normAutofit fontScale="85000" lnSpcReduction="10000"/>
          </a:bodyPr>
          <a:lstStyle/>
          <a:p>
            <a:r>
              <a:rPr lang="en-US" i="1" dirty="0" smtClean="0">
                <a:latin typeface="Times New Roman" pitchFamily="18" charset="0"/>
                <a:cs typeface="Times New Roman" pitchFamily="18" charset="0"/>
              </a:rPr>
              <a:t>Therefore we ought to give the more earnest heed to the things which we have heard, lest at any time we should let [them] slip. </a:t>
            </a:r>
          </a:p>
          <a:p>
            <a:r>
              <a:rPr lang="en-US" i="1" dirty="0" smtClean="0">
                <a:latin typeface="Times New Roman" pitchFamily="18" charset="0"/>
                <a:cs typeface="Times New Roman" pitchFamily="18" charset="0"/>
              </a:rPr>
              <a:t>For if the word spoken by angels was </a:t>
            </a:r>
            <a:r>
              <a:rPr lang="en-US" i="1" dirty="0" err="1" smtClean="0">
                <a:latin typeface="Times New Roman" pitchFamily="18" charset="0"/>
                <a:cs typeface="Times New Roman" pitchFamily="18" charset="0"/>
              </a:rPr>
              <a:t>stedfast</a:t>
            </a:r>
            <a:r>
              <a:rPr lang="en-US" i="1" dirty="0" smtClean="0">
                <a:latin typeface="Times New Roman" pitchFamily="18" charset="0"/>
                <a:cs typeface="Times New Roman" pitchFamily="18" charset="0"/>
              </a:rPr>
              <a:t>, and every transgression and disobedience received a just </a:t>
            </a:r>
            <a:r>
              <a:rPr lang="en-US" i="1" dirty="0" err="1" smtClean="0">
                <a:latin typeface="Times New Roman" pitchFamily="18" charset="0"/>
                <a:cs typeface="Times New Roman" pitchFamily="18" charset="0"/>
              </a:rPr>
              <a:t>recompence</a:t>
            </a:r>
            <a:r>
              <a:rPr lang="en-US" i="1" dirty="0" smtClean="0">
                <a:latin typeface="Times New Roman" pitchFamily="18" charset="0"/>
                <a:cs typeface="Times New Roman" pitchFamily="18" charset="0"/>
              </a:rPr>
              <a:t> of reward; </a:t>
            </a:r>
          </a:p>
          <a:p>
            <a:r>
              <a:rPr lang="en-US" i="1" dirty="0" smtClean="0">
                <a:latin typeface="Times New Roman" pitchFamily="18" charset="0"/>
                <a:cs typeface="Times New Roman" pitchFamily="18" charset="0"/>
              </a:rPr>
              <a:t>How shall we escape, if we neglect so great salvation; which at the first began to be spoken by the Lord, and was confirmed unto us by them that heard [him]; </a:t>
            </a:r>
          </a:p>
          <a:p>
            <a:r>
              <a:rPr lang="en-US" i="1" dirty="0" smtClean="0">
                <a:latin typeface="Times New Roman" pitchFamily="18" charset="0"/>
                <a:cs typeface="Times New Roman" pitchFamily="18" charset="0"/>
              </a:rPr>
              <a:t>God also bearing [them] witness, both with signs and wonders, and with divers miracles, and gifts of the Holy Ghost, according to his own will? </a:t>
            </a:r>
          </a:p>
        </p:txBody>
      </p:sp>
    </p:spTree>
  </p:cSld>
  <p:clrMapOvr>
    <a:masterClrMapping/>
  </p:clrMapOvr>
  <p:transition advTm="10000">
    <p:random/>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10.18-22</a:t>
            </a:r>
            <a:endParaRPr lang="en-US" dirty="0"/>
          </a:p>
        </p:txBody>
      </p:sp>
      <p:sp>
        <p:nvSpPr>
          <p:cNvPr id="3" name="Content Placeholder 2"/>
          <p:cNvSpPr>
            <a:spLocks noGrp="1"/>
          </p:cNvSpPr>
          <p:nvPr>
            <p:ph idx="1"/>
          </p:nvPr>
        </p:nvSpPr>
        <p:spPr/>
        <p:txBody>
          <a:bodyPr>
            <a:normAutofit fontScale="85000" lnSpcReduction="10000"/>
          </a:bodyPr>
          <a:lstStyle/>
          <a:p>
            <a:r>
              <a:rPr lang="en-US" i="1" dirty="0" smtClean="0">
                <a:latin typeface="Times New Roman" pitchFamily="18" charset="0"/>
                <a:cs typeface="Times New Roman" pitchFamily="18" charset="0"/>
              </a:rPr>
              <a:t>Now where remission of these [is, there is] no more offering for sin. </a:t>
            </a:r>
          </a:p>
          <a:p>
            <a:r>
              <a:rPr lang="en-US" i="1" dirty="0" smtClean="0">
                <a:latin typeface="Times New Roman" pitchFamily="18" charset="0"/>
                <a:cs typeface="Times New Roman" pitchFamily="18" charset="0"/>
              </a:rPr>
              <a:t>Having therefore, brethren, boldness to enter into the holiest by the </a:t>
            </a:r>
            <a:r>
              <a:rPr lang="en-US" b="1" i="1" dirty="0" smtClean="0">
                <a:solidFill>
                  <a:srgbClr val="C00000"/>
                </a:solidFill>
                <a:latin typeface="Times New Roman" pitchFamily="18" charset="0"/>
                <a:cs typeface="Times New Roman" pitchFamily="18" charset="0"/>
              </a:rPr>
              <a:t>Blood</a:t>
            </a:r>
            <a:r>
              <a:rPr lang="en-US" i="1" dirty="0" smtClean="0">
                <a:latin typeface="Times New Roman" pitchFamily="18" charset="0"/>
                <a:cs typeface="Times New Roman" pitchFamily="18" charset="0"/>
              </a:rPr>
              <a:t> of Jesus, </a:t>
            </a:r>
          </a:p>
          <a:p>
            <a:r>
              <a:rPr lang="en-US" i="1" dirty="0" smtClean="0">
                <a:latin typeface="Times New Roman" pitchFamily="18" charset="0"/>
                <a:cs typeface="Times New Roman" pitchFamily="18" charset="0"/>
              </a:rPr>
              <a:t>By a new and living way, which he hath consecrated for us, through the veil, that is to say, his flesh; </a:t>
            </a:r>
          </a:p>
          <a:p>
            <a:r>
              <a:rPr lang="en-US" i="1" dirty="0" smtClean="0">
                <a:latin typeface="Times New Roman" pitchFamily="18" charset="0"/>
                <a:cs typeface="Times New Roman" pitchFamily="18" charset="0"/>
              </a:rPr>
              <a:t>And [having] an high priest over the house of God; </a:t>
            </a:r>
          </a:p>
          <a:p>
            <a:r>
              <a:rPr lang="en-US" i="1" dirty="0" smtClean="0">
                <a:latin typeface="Times New Roman" pitchFamily="18" charset="0"/>
                <a:cs typeface="Times New Roman" pitchFamily="18" charset="0"/>
              </a:rPr>
              <a:t>Let us draw near with a true heart in full assurance of faith, having our hearts sprinkled from an evil conscience, and our bodies washed with pure water. </a:t>
            </a:r>
          </a:p>
        </p:txBody>
      </p:sp>
    </p:spTree>
  </p:cSld>
  <p:clrMapOvr>
    <a:masterClrMapping/>
  </p:clrMapOvr>
  <p:transition advTm="10000">
    <p:random/>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Today</a:t>
            </a:r>
            <a:endParaRPr lang="en-US" dirty="0"/>
          </a:p>
        </p:txBody>
      </p:sp>
      <p:sp>
        <p:nvSpPr>
          <p:cNvPr id="3" name="Content Placeholder 2"/>
          <p:cNvSpPr>
            <a:spLocks noGrp="1"/>
          </p:cNvSpPr>
          <p:nvPr>
            <p:ph idx="1"/>
          </p:nvPr>
        </p:nvSpPr>
        <p:spPr>
          <a:xfrm>
            <a:off x="457200" y="2971800"/>
            <a:ext cx="8229600" cy="3154363"/>
          </a:xfrm>
        </p:spPr>
        <p:txBody>
          <a:bodyPr/>
          <a:lstStyle/>
          <a:p>
            <a:r>
              <a:rPr lang="en-US" i="1" dirty="0" smtClean="0">
                <a:latin typeface="Times New Roman" pitchFamily="18" charset="0"/>
                <a:cs typeface="Times New Roman" pitchFamily="18" charset="0"/>
              </a:rPr>
              <a:t>Today is the day of Salvation.</a:t>
            </a:r>
            <a:endParaRPr lang="en-US" dirty="0"/>
          </a:p>
        </p:txBody>
      </p:sp>
    </p:spTree>
  </p:cSld>
  <p:clrMapOvr>
    <a:masterClrMapping/>
  </p:clrMapOvr>
  <p:transition advTm="10000">
    <p:random/>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Exodus 12.21-23</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nSpc>
                <a:spcPct val="120000"/>
              </a:lnSpc>
            </a:pPr>
            <a:r>
              <a:rPr lang="en-US" i="1" dirty="0" smtClean="0">
                <a:latin typeface="Times New Roman" pitchFamily="18" charset="0"/>
                <a:cs typeface="Times New Roman" pitchFamily="18" charset="0"/>
              </a:rPr>
              <a:t>Then Moses called for all the elders of Israel, and said unto them, Draw out and take you a lamb according to your families, and kill the </a:t>
            </a:r>
            <a:r>
              <a:rPr lang="en-US" i="1" dirty="0" err="1" smtClean="0">
                <a:latin typeface="Times New Roman" pitchFamily="18" charset="0"/>
                <a:cs typeface="Times New Roman" pitchFamily="18" charset="0"/>
              </a:rPr>
              <a:t>passover</a:t>
            </a:r>
            <a:r>
              <a:rPr lang="en-US" i="1" dirty="0" smtClean="0">
                <a:latin typeface="Times New Roman" pitchFamily="18" charset="0"/>
                <a:cs typeface="Times New Roman" pitchFamily="18" charset="0"/>
              </a:rPr>
              <a:t>. </a:t>
            </a:r>
            <a:endParaRPr lang="en-US" b="1" i="1" dirty="0" smtClean="0">
              <a:latin typeface="Times New Roman" pitchFamily="18" charset="0"/>
              <a:cs typeface="Times New Roman" pitchFamily="18" charset="0"/>
            </a:endParaRPr>
          </a:p>
          <a:p>
            <a:pPr>
              <a:lnSpc>
                <a:spcPct val="120000"/>
              </a:lnSpc>
            </a:pPr>
            <a:r>
              <a:rPr lang="en-US" i="1" dirty="0" smtClean="0">
                <a:latin typeface="Times New Roman" pitchFamily="18" charset="0"/>
                <a:cs typeface="Times New Roman" pitchFamily="18" charset="0"/>
              </a:rPr>
              <a:t>And ye shall take a bunch of hyssop, and dip it in the blood that is in the </a:t>
            </a:r>
            <a:r>
              <a:rPr lang="en-US" i="1" dirty="0" err="1" smtClean="0">
                <a:latin typeface="Times New Roman" pitchFamily="18" charset="0"/>
                <a:cs typeface="Times New Roman" pitchFamily="18" charset="0"/>
              </a:rPr>
              <a:t>bason</a:t>
            </a:r>
            <a:r>
              <a:rPr lang="en-US" i="1" dirty="0" smtClean="0">
                <a:latin typeface="Times New Roman" pitchFamily="18" charset="0"/>
                <a:cs typeface="Times New Roman" pitchFamily="18" charset="0"/>
              </a:rPr>
              <a:t>, and strike the lintel and the two side posts with the blood that is in the </a:t>
            </a:r>
            <a:r>
              <a:rPr lang="en-US" i="1" dirty="0" err="1" smtClean="0">
                <a:latin typeface="Times New Roman" pitchFamily="18" charset="0"/>
                <a:cs typeface="Times New Roman" pitchFamily="18" charset="0"/>
              </a:rPr>
              <a:t>bason</a:t>
            </a:r>
            <a:r>
              <a:rPr lang="en-US" i="1" dirty="0" smtClean="0">
                <a:latin typeface="Times New Roman" pitchFamily="18" charset="0"/>
                <a:cs typeface="Times New Roman" pitchFamily="18" charset="0"/>
              </a:rPr>
              <a:t>; and none of you shall go out at the door of his house until the morning. </a:t>
            </a:r>
            <a:endParaRPr lang="en-US" b="1" i="1" dirty="0" smtClean="0">
              <a:latin typeface="Times New Roman" pitchFamily="18" charset="0"/>
              <a:cs typeface="Times New Roman" pitchFamily="18" charset="0"/>
            </a:endParaRPr>
          </a:p>
          <a:p>
            <a:pPr>
              <a:lnSpc>
                <a:spcPct val="120000"/>
              </a:lnSpc>
            </a:pPr>
            <a:r>
              <a:rPr lang="en-US" i="1" dirty="0" smtClean="0">
                <a:latin typeface="Times New Roman" pitchFamily="18" charset="0"/>
                <a:cs typeface="Times New Roman" pitchFamily="18" charset="0"/>
              </a:rPr>
              <a:t>For the LORD will pass through to smite the Egyptians; and when he </a:t>
            </a:r>
            <a:r>
              <a:rPr lang="en-US" i="1" dirty="0" err="1" smtClean="0">
                <a:latin typeface="Times New Roman" pitchFamily="18" charset="0"/>
                <a:cs typeface="Times New Roman" pitchFamily="18" charset="0"/>
              </a:rPr>
              <a:t>seeth</a:t>
            </a:r>
            <a:r>
              <a:rPr lang="en-US" i="1" dirty="0" smtClean="0">
                <a:latin typeface="Times New Roman" pitchFamily="18" charset="0"/>
                <a:cs typeface="Times New Roman" pitchFamily="18" charset="0"/>
              </a:rPr>
              <a:t> the blood upon the lintel, and on the two side posts, the LORD will pass over the door, and will not suffer the destroyer to come in unto your houses to smite you. </a:t>
            </a:r>
          </a:p>
        </p:txBody>
      </p:sp>
    </p:spTree>
  </p:cSld>
  <p:clrMapOvr>
    <a:masterClrMapping/>
  </p:clrMapOvr>
  <p:transition advTm="10000">
    <p:random/>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Titus 2:11-14</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latin typeface="Times New Roman" pitchFamily="18" charset="0"/>
                <a:cs typeface="Times New Roman" pitchFamily="18" charset="0"/>
              </a:rPr>
              <a:t>For the grace of God that </a:t>
            </a:r>
            <a:r>
              <a:rPr lang="en-US" i="1" dirty="0" err="1" smtClean="0">
                <a:latin typeface="Times New Roman" pitchFamily="18" charset="0"/>
                <a:cs typeface="Times New Roman" pitchFamily="18" charset="0"/>
              </a:rPr>
              <a:t>bringeth</a:t>
            </a:r>
            <a:r>
              <a:rPr lang="en-US" i="1" dirty="0" smtClean="0">
                <a:latin typeface="Times New Roman" pitchFamily="18" charset="0"/>
                <a:cs typeface="Times New Roman" pitchFamily="18" charset="0"/>
              </a:rPr>
              <a:t> salvation hath appeared to all men, </a:t>
            </a:r>
          </a:p>
          <a:p>
            <a:r>
              <a:rPr lang="en-US" i="1" dirty="0" smtClean="0">
                <a:latin typeface="Times New Roman" pitchFamily="18" charset="0"/>
                <a:cs typeface="Times New Roman" pitchFamily="18" charset="0"/>
              </a:rPr>
              <a:t>Teaching us that, denying ungodliness and worldly lusts, we should live soberly, righteously, and godly, in this present world; </a:t>
            </a:r>
          </a:p>
          <a:p>
            <a:r>
              <a:rPr lang="en-US" i="1" dirty="0" smtClean="0">
                <a:latin typeface="Times New Roman" pitchFamily="18" charset="0"/>
                <a:cs typeface="Times New Roman" pitchFamily="18" charset="0"/>
              </a:rPr>
              <a:t>Looking for that blessed hope, and the glorious appearing of the great God and our </a:t>
            </a:r>
            <a:r>
              <a:rPr lang="en-US" i="1" dirty="0" err="1" smtClean="0">
                <a:latin typeface="Times New Roman" pitchFamily="18" charset="0"/>
                <a:cs typeface="Times New Roman" pitchFamily="18" charset="0"/>
              </a:rPr>
              <a:t>Saviour</a:t>
            </a:r>
            <a:r>
              <a:rPr lang="en-US" i="1" dirty="0" smtClean="0">
                <a:latin typeface="Times New Roman" pitchFamily="18" charset="0"/>
                <a:cs typeface="Times New Roman" pitchFamily="18" charset="0"/>
              </a:rPr>
              <a:t> Jesus Christ; </a:t>
            </a:r>
          </a:p>
          <a:p>
            <a:r>
              <a:rPr lang="en-US" i="1" dirty="0" smtClean="0">
                <a:latin typeface="Times New Roman" pitchFamily="18" charset="0"/>
                <a:cs typeface="Times New Roman" pitchFamily="18" charset="0"/>
              </a:rPr>
              <a:t>Who gave himself for us, that he might redeem us from all iniquity, and purify unto himself a peculiar people, zealous of good works. </a:t>
            </a:r>
          </a:p>
        </p:txBody>
      </p:sp>
    </p:spTree>
  </p:cSld>
  <p:clrMapOvr>
    <a:masterClrMapping/>
  </p:clrMapOvr>
  <p:transition advTm="10000">
    <p:random/>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Peter 1:16-21</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r>
              <a:rPr lang="en-US" i="1" dirty="0" smtClean="0">
                <a:latin typeface="Times New Roman" pitchFamily="18" charset="0"/>
                <a:cs typeface="Times New Roman" pitchFamily="18" charset="0"/>
              </a:rPr>
              <a:t>Because it is written, Be ye holy; for I am holy. </a:t>
            </a:r>
          </a:p>
          <a:p>
            <a:r>
              <a:rPr lang="en-US" i="1" dirty="0" smtClean="0">
                <a:latin typeface="Times New Roman" pitchFamily="18" charset="0"/>
                <a:cs typeface="Times New Roman" pitchFamily="18" charset="0"/>
              </a:rPr>
              <a:t>And if ye call on the Father, who without respect of persons </a:t>
            </a:r>
            <a:r>
              <a:rPr lang="en-US" i="1" dirty="0" err="1" smtClean="0">
                <a:latin typeface="Times New Roman" pitchFamily="18" charset="0"/>
                <a:cs typeface="Times New Roman" pitchFamily="18" charset="0"/>
              </a:rPr>
              <a:t>judgeth</a:t>
            </a:r>
            <a:r>
              <a:rPr lang="en-US" i="1" dirty="0" smtClean="0">
                <a:latin typeface="Times New Roman" pitchFamily="18" charset="0"/>
                <a:cs typeface="Times New Roman" pitchFamily="18" charset="0"/>
              </a:rPr>
              <a:t> according to every man's work, pass the time of your sojourning [here] in fear: </a:t>
            </a:r>
          </a:p>
          <a:p>
            <a:r>
              <a:rPr lang="en-US" i="1" dirty="0" smtClean="0">
                <a:latin typeface="Times New Roman" pitchFamily="18" charset="0"/>
                <a:cs typeface="Times New Roman" pitchFamily="18" charset="0"/>
              </a:rPr>
              <a:t>Forasmuch as ye know that ye were not redeemed with corruptible things, [as] silver and gold, from your vain conversation [received] by tradition from your fathers; </a:t>
            </a:r>
          </a:p>
          <a:p>
            <a:r>
              <a:rPr lang="en-US" i="1" dirty="0" smtClean="0">
                <a:latin typeface="Times New Roman" pitchFamily="18" charset="0"/>
                <a:cs typeface="Times New Roman" pitchFamily="18" charset="0"/>
              </a:rPr>
              <a:t>But with the precious blood of Christ, as of a lamb without blemish and without spot: </a:t>
            </a:r>
          </a:p>
          <a:p>
            <a:r>
              <a:rPr lang="en-US" i="1" dirty="0" smtClean="0">
                <a:latin typeface="Times New Roman" pitchFamily="18" charset="0"/>
                <a:cs typeface="Times New Roman" pitchFamily="18" charset="0"/>
              </a:rPr>
              <a:t>Who verily was foreordained before the foundation of the world, but was manifest in these last times for you, </a:t>
            </a:r>
          </a:p>
          <a:p>
            <a:r>
              <a:rPr lang="en-US" i="1" dirty="0" smtClean="0">
                <a:latin typeface="Times New Roman" pitchFamily="18" charset="0"/>
                <a:cs typeface="Times New Roman" pitchFamily="18" charset="0"/>
              </a:rPr>
              <a:t>Who by him do believe in God, that raised him up from the dead, and gave him glory; that your faith and hope might be in God. </a:t>
            </a:r>
          </a:p>
        </p:txBody>
      </p:sp>
    </p:spTree>
  </p:cSld>
  <p:clrMapOvr>
    <a:masterClrMapping/>
  </p:clrMapOvr>
  <p:transition advTm="10000">
    <p:random/>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Revelation 5:9-10</a:t>
            </a:r>
            <a:endParaRPr lang="en-US" dirty="0"/>
          </a:p>
        </p:txBody>
      </p:sp>
      <p:sp>
        <p:nvSpPr>
          <p:cNvPr id="3" name="Content Placeholder 2"/>
          <p:cNvSpPr>
            <a:spLocks noGrp="1"/>
          </p:cNvSpPr>
          <p:nvPr>
            <p:ph idx="1"/>
          </p:nvPr>
        </p:nvSpPr>
        <p:spPr>
          <a:xfrm>
            <a:off x="457200" y="1905000"/>
            <a:ext cx="8229600" cy="4221163"/>
          </a:xfrm>
        </p:spPr>
        <p:txBody>
          <a:bodyPr/>
          <a:lstStyle/>
          <a:p>
            <a:r>
              <a:rPr lang="en-US" i="1" dirty="0" smtClean="0">
                <a:latin typeface="Times New Roman" pitchFamily="18" charset="0"/>
                <a:cs typeface="Times New Roman" pitchFamily="18" charset="0"/>
              </a:rPr>
              <a:t>And they sung a new song, saying, Thou art worthy to take the book, and to open the seals thereof: for thou </a:t>
            </a:r>
            <a:r>
              <a:rPr lang="en-US" i="1" dirty="0" err="1" smtClean="0">
                <a:latin typeface="Times New Roman" pitchFamily="18" charset="0"/>
                <a:cs typeface="Times New Roman" pitchFamily="18" charset="0"/>
              </a:rPr>
              <a:t>wast</a:t>
            </a:r>
            <a:r>
              <a:rPr lang="en-US" i="1" dirty="0" smtClean="0">
                <a:latin typeface="Times New Roman" pitchFamily="18" charset="0"/>
                <a:cs typeface="Times New Roman" pitchFamily="18" charset="0"/>
              </a:rPr>
              <a:t> slain, and hast redeemed us to God by thy blood out of every kindred, and tongue, and people, and nation; </a:t>
            </a:r>
          </a:p>
          <a:p>
            <a:r>
              <a:rPr lang="en-US" i="1" dirty="0" smtClean="0">
                <a:latin typeface="Times New Roman" pitchFamily="18" charset="0"/>
                <a:cs typeface="Times New Roman" pitchFamily="18" charset="0"/>
              </a:rPr>
              <a:t>And hast made us unto our God kings and priests: and we shall reign on the earth. </a:t>
            </a:r>
          </a:p>
        </p:txBody>
      </p:sp>
    </p:spTree>
  </p:cSld>
  <p:clrMapOvr>
    <a:masterClrMapping/>
  </p:clrMapOvr>
  <p:transition advTm="10000">
    <p:random/>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Revelation 14:1-3</a:t>
            </a:r>
            <a:endParaRPr lang="en-US" dirty="0"/>
          </a:p>
        </p:txBody>
      </p:sp>
      <p:sp>
        <p:nvSpPr>
          <p:cNvPr id="3" name="Content Placeholder 2"/>
          <p:cNvSpPr>
            <a:spLocks noGrp="1"/>
          </p:cNvSpPr>
          <p:nvPr>
            <p:ph idx="1"/>
          </p:nvPr>
        </p:nvSpPr>
        <p:spPr>
          <a:xfrm>
            <a:off x="457200" y="1371600"/>
            <a:ext cx="8229600" cy="5105400"/>
          </a:xfrm>
        </p:spPr>
        <p:txBody>
          <a:bodyPr>
            <a:noAutofit/>
          </a:bodyPr>
          <a:lstStyle/>
          <a:p>
            <a:pPr>
              <a:lnSpc>
                <a:spcPct val="95000"/>
              </a:lnSpc>
            </a:pPr>
            <a:r>
              <a:rPr lang="en-US" sz="2800" i="1" dirty="0" smtClean="0">
                <a:latin typeface="Times New Roman" pitchFamily="18" charset="0"/>
                <a:cs typeface="Times New Roman" pitchFamily="18" charset="0"/>
              </a:rPr>
              <a:t>And I looked, and, lo, a Lamb stood on the mount </a:t>
            </a:r>
            <a:r>
              <a:rPr lang="en-US" sz="2800" i="1" dirty="0" err="1" smtClean="0">
                <a:latin typeface="Times New Roman" pitchFamily="18" charset="0"/>
                <a:cs typeface="Times New Roman" pitchFamily="18" charset="0"/>
              </a:rPr>
              <a:t>Sion</a:t>
            </a:r>
            <a:r>
              <a:rPr lang="en-US" sz="2800" i="1" dirty="0" smtClean="0">
                <a:latin typeface="Times New Roman" pitchFamily="18" charset="0"/>
                <a:cs typeface="Times New Roman" pitchFamily="18" charset="0"/>
              </a:rPr>
              <a:t>, and with him an hundred forty [and] four thousand, having his Father's name written in their foreheads. </a:t>
            </a:r>
          </a:p>
          <a:p>
            <a:pPr>
              <a:lnSpc>
                <a:spcPct val="95000"/>
              </a:lnSpc>
            </a:pPr>
            <a:r>
              <a:rPr lang="en-US" sz="2800" i="1" dirty="0" smtClean="0">
                <a:latin typeface="Times New Roman" pitchFamily="18" charset="0"/>
                <a:cs typeface="Times New Roman" pitchFamily="18" charset="0"/>
              </a:rPr>
              <a:t>And I heard a voice from heaven, as the voice of many waters, and as the voice of a great thunder: and I heard the voice of harpers harping with their harps: </a:t>
            </a:r>
          </a:p>
          <a:p>
            <a:pPr>
              <a:lnSpc>
                <a:spcPct val="95000"/>
              </a:lnSpc>
            </a:pPr>
            <a:r>
              <a:rPr lang="en-US" sz="2800" i="1" dirty="0" smtClean="0">
                <a:latin typeface="Times New Roman" pitchFamily="18" charset="0"/>
                <a:cs typeface="Times New Roman" pitchFamily="18" charset="0"/>
              </a:rPr>
              <a:t>And they sung as it were a new song before the throne, and before the four beasts, and the elders: and no man could learn that song but the hundred [and] forty [and] four thousand, which were redeemed from the earth. </a:t>
            </a:r>
          </a:p>
        </p:txBody>
      </p:sp>
    </p:spTree>
  </p:cSld>
  <p:clrMapOvr>
    <a:masterClrMapping/>
  </p:clrMapOvr>
  <p:transition advTm="10000">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5123" name="Rectangle 3"/>
          <p:cNvSpPr>
            <a:spLocks noGrp="1" noChangeArrowheads="1"/>
          </p:cNvSpPr>
          <p:nvPr>
            <p:ph idx="1"/>
          </p:nvPr>
        </p:nvSpPr>
        <p:spPr>
          <a:xfrm>
            <a:off x="609600" y="2789238"/>
            <a:ext cx="7924800" cy="3230562"/>
          </a:xfrm>
        </p:spPr>
        <p:txBody>
          <a:bodyPr/>
          <a:lstStyle/>
          <a:p>
            <a:pPr eaLnBrk="1" hangingPunct="1"/>
            <a:r>
              <a:rPr lang="en-US" i="1" dirty="0" smtClean="0">
                <a:latin typeface="Times New Roman" pitchFamily="18" charset="0"/>
                <a:cs typeface="Times New Roman" pitchFamily="18" charset="0"/>
              </a:rPr>
              <a:t>The way of the Cross on which Jesus Christ was crucified and spilled His blood</a:t>
            </a:r>
          </a:p>
          <a:p>
            <a:pPr lvl="1" eaLnBrk="1" hangingPunct="1"/>
            <a:r>
              <a:rPr lang="en-US" sz="3200" i="1" dirty="0" smtClean="0">
                <a:latin typeface="Times New Roman" pitchFamily="18" charset="0"/>
                <a:cs typeface="Times New Roman" pitchFamily="18" charset="0"/>
              </a:rPr>
              <a:t>is the way of salvation</a:t>
            </a:r>
          </a:p>
          <a:p>
            <a:pPr lvl="2" eaLnBrk="1" hangingPunct="1"/>
            <a:r>
              <a:rPr lang="en-US" sz="3200" i="1" dirty="0" smtClean="0">
                <a:latin typeface="Times New Roman" pitchFamily="18" charset="0"/>
                <a:cs typeface="Times New Roman" pitchFamily="18" charset="0"/>
              </a:rPr>
              <a:t>and it leads home.</a:t>
            </a:r>
          </a:p>
        </p:txBody>
      </p:sp>
    </p:spTree>
  </p:cSld>
  <p:clrMapOvr>
    <a:masterClrMapping/>
  </p:clrMapOvr>
  <p:transition advTm="10000">
    <p:random/>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normAutofit/>
          </a:bodyPr>
          <a:lstStyle/>
          <a:p>
            <a:r>
              <a:rPr lang="en-US" sz="2800" i="1" dirty="0" smtClean="0">
                <a:latin typeface="Times New Roman" pitchFamily="18" charset="0"/>
                <a:cs typeface="Times New Roman" pitchFamily="18" charset="0"/>
              </a:rPr>
              <a:t>There is an old hymn that we need to sing more often:</a:t>
            </a:r>
          </a:p>
          <a:p>
            <a:endParaRPr lang="en-US" sz="2800" i="1" dirty="0" smtClean="0">
              <a:latin typeface="Times New Roman" pitchFamily="18" charset="0"/>
              <a:cs typeface="Times New Roman" pitchFamily="18" charset="0"/>
            </a:endParaRPr>
          </a:p>
          <a:p>
            <a:pPr>
              <a:buNone/>
            </a:pPr>
            <a:r>
              <a:rPr lang="en-US" sz="2800" i="1" dirty="0" smtClean="0">
                <a:latin typeface="Times New Roman" pitchFamily="18" charset="0"/>
                <a:cs typeface="Times New Roman" pitchFamily="18" charset="0"/>
              </a:rPr>
              <a:t>When I see the </a:t>
            </a:r>
            <a:r>
              <a:rPr lang="en-US" sz="2800" i="1" dirty="0" smtClean="0">
                <a:solidFill>
                  <a:srgbClr val="C5330B"/>
                </a:solidFill>
                <a:latin typeface="Times New Roman" pitchFamily="18" charset="0"/>
                <a:cs typeface="Times New Roman" pitchFamily="18" charset="0"/>
              </a:rPr>
              <a:t>blood</a:t>
            </a:r>
            <a:r>
              <a:rPr lang="en-US" sz="2800" i="1" dirty="0" smtClean="0">
                <a:latin typeface="Times New Roman" pitchFamily="18" charset="0"/>
                <a:cs typeface="Times New Roman" pitchFamily="18" charset="0"/>
              </a:rPr>
              <a:t>, </a:t>
            </a:r>
          </a:p>
          <a:p>
            <a:pPr>
              <a:buNone/>
            </a:pPr>
            <a:r>
              <a:rPr lang="en-US" sz="2800" i="1" dirty="0" smtClean="0">
                <a:latin typeface="Times New Roman" pitchFamily="18" charset="0"/>
                <a:cs typeface="Times New Roman" pitchFamily="18" charset="0"/>
              </a:rPr>
              <a:t>                           I will pass, </a:t>
            </a:r>
          </a:p>
          <a:p>
            <a:pPr>
              <a:buNone/>
            </a:pPr>
            <a:r>
              <a:rPr lang="en-US" sz="2800" i="1" dirty="0" smtClean="0">
                <a:latin typeface="Times New Roman" pitchFamily="18" charset="0"/>
                <a:cs typeface="Times New Roman" pitchFamily="18" charset="0"/>
              </a:rPr>
              <a:t>                                          I will pass over you.</a:t>
            </a:r>
            <a:endParaRPr lang="en-US" sz="2800" i="1" dirty="0">
              <a:latin typeface="Times New Roman" pitchFamily="18" charset="0"/>
              <a:cs typeface="Times New Roman" pitchFamily="18" charset="0"/>
            </a:endParaRPr>
          </a:p>
        </p:txBody>
      </p:sp>
    </p:spTree>
  </p:cSld>
  <p:clrMapOvr>
    <a:masterClrMapping/>
  </p:clrMapOvr>
  <p:transition advTm="10000">
    <p:random/>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Exodus 12:21-23</a:t>
            </a:r>
            <a:endParaRPr lang="en-US" i="1" dirty="0"/>
          </a:p>
        </p:txBody>
      </p:sp>
      <p:sp>
        <p:nvSpPr>
          <p:cNvPr id="3" name="Content Placeholder 2"/>
          <p:cNvSpPr>
            <a:spLocks noGrp="1"/>
          </p:cNvSpPr>
          <p:nvPr>
            <p:ph idx="1"/>
          </p:nvPr>
        </p:nvSpPr>
        <p:spPr/>
        <p:txBody>
          <a:bodyPr>
            <a:noAutofit/>
          </a:bodyPr>
          <a:lstStyle/>
          <a:p>
            <a:r>
              <a:rPr lang="en-US" sz="2400" i="1" dirty="0" smtClean="0">
                <a:latin typeface="Times New Roman" pitchFamily="18" charset="0"/>
                <a:cs typeface="Times New Roman" pitchFamily="18" charset="0"/>
              </a:rPr>
              <a:t>Then Moses called for all the elders of Israel, and said unto them, Draw out and take you a lamb according to your families, and kill the </a:t>
            </a:r>
            <a:r>
              <a:rPr lang="en-US" sz="2400" i="1" dirty="0" err="1" smtClean="0">
                <a:latin typeface="Times New Roman" pitchFamily="18" charset="0"/>
                <a:cs typeface="Times New Roman" pitchFamily="18" charset="0"/>
              </a:rPr>
              <a:t>passover</a:t>
            </a:r>
            <a:r>
              <a:rPr lang="en-US" sz="2400" i="1" dirty="0" smtClean="0">
                <a:latin typeface="Times New Roman" pitchFamily="18" charset="0"/>
                <a:cs typeface="Times New Roman" pitchFamily="18" charset="0"/>
              </a:rPr>
              <a:t>. </a:t>
            </a:r>
          </a:p>
          <a:p>
            <a:r>
              <a:rPr lang="en-US" sz="2400" i="1" dirty="0" smtClean="0">
                <a:latin typeface="Times New Roman" pitchFamily="18" charset="0"/>
                <a:cs typeface="Times New Roman" pitchFamily="18" charset="0"/>
              </a:rPr>
              <a:t>And ye shall take a bunch of hyssop, and dip [it] in the blood that [is] in the </a:t>
            </a:r>
            <a:r>
              <a:rPr lang="en-US" sz="2400" i="1" dirty="0" err="1" smtClean="0">
                <a:latin typeface="Times New Roman" pitchFamily="18" charset="0"/>
                <a:cs typeface="Times New Roman" pitchFamily="18" charset="0"/>
              </a:rPr>
              <a:t>bason</a:t>
            </a:r>
            <a:r>
              <a:rPr lang="en-US" sz="2400" i="1" dirty="0" smtClean="0">
                <a:latin typeface="Times New Roman" pitchFamily="18" charset="0"/>
                <a:cs typeface="Times New Roman" pitchFamily="18" charset="0"/>
              </a:rPr>
              <a:t>, and strike the lintel and the two side posts with the blood that [is] in the </a:t>
            </a:r>
            <a:r>
              <a:rPr lang="en-US" sz="2400" i="1" dirty="0" err="1" smtClean="0">
                <a:latin typeface="Times New Roman" pitchFamily="18" charset="0"/>
                <a:cs typeface="Times New Roman" pitchFamily="18" charset="0"/>
              </a:rPr>
              <a:t>bason</a:t>
            </a:r>
            <a:r>
              <a:rPr lang="en-US" sz="2400" i="1" dirty="0" smtClean="0">
                <a:latin typeface="Times New Roman" pitchFamily="18" charset="0"/>
                <a:cs typeface="Times New Roman" pitchFamily="18" charset="0"/>
              </a:rPr>
              <a:t>; and none of you shall go out at the door of his house until the morning. </a:t>
            </a:r>
          </a:p>
          <a:p>
            <a:r>
              <a:rPr lang="en-US" sz="2400" i="1" dirty="0" smtClean="0">
                <a:latin typeface="Times New Roman" pitchFamily="18" charset="0"/>
                <a:cs typeface="Times New Roman" pitchFamily="18" charset="0"/>
              </a:rPr>
              <a:t>For the LORD will pass through to smite the Egyptians; and when he </a:t>
            </a:r>
            <a:r>
              <a:rPr lang="en-US" sz="2400" i="1" dirty="0" err="1" smtClean="0">
                <a:latin typeface="Times New Roman" pitchFamily="18" charset="0"/>
                <a:cs typeface="Times New Roman" pitchFamily="18" charset="0"/>
              </a:rPr>
              <a:t>seeth</a:t>
            </a:r>
            <a:r>
              <a:rPr lang="en-US" sz="2400" i="1" dirty="0" smtClean="0">
                <a:latin typeface="Times New Roman" pitchFamily="18" charset="0"/>
                <a:cs typeface="Times New Roman" pitchFamily="18" charset="0"/>
              </a:rPr>
              <a:t> the blood upon the lintel, and on the two side posts, the LORD will pass over the door, and will not suffer the destroyer to come in unto your houses to smite [you]. </a:t>
            </a:r>
          </a:p>
        </p:txBody>
      </p:sp>
    </p:spTree>
  </p:cSld>
  <p:clrMapOvr>
    <a:masterClrMapping/>
  </p:clrMapOvr>
  <p:transition advTm="10000">
    <p:random/>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pPr>
              <a:buNone/>
            </a:pPr>
            <a:r>
              <a:rPr lang="en-US" sz="4000" i="1" dirty="0" smtClean="0">
                <a:latin typeface="Times New Roman" pitchFamily="18" charset="0"/>
                <a:cs typeface="Times New Roman" pitchFamily="18" charset="0"/>
              </a:rPr>
              <a:t>Beloved,</a:t>
            </a:r>
          </a:p>
          <a:p>
            <a:pPr>
              <a:buNone/>
            </a:pPr>
            <a:r>
              <a:rPr lang="en-US" sz="4000" i="1" dirty="0" smtClean="0">
                <a:latin typeface="Times New Roman" pitchFamily="18" charset="0"/>
                <a:cs typeface="Times New Roman" pitchFamily="18" charset="0"/>
              </a:rPr>
              <a:t>         It is through </a:t>
            </a:r>
          </a:p>
          <a:p>
            <a:pPr>
              <a:buNone/>
            </a:pPr>
            <a:r>
              <a:rPr lang="en-US" sz="4000" i="1" dirty="0" smtClean="0">
                <a:latin typeface="Times New Roman" pitchFamily="18" charset="0"/>
                <a:cs typeface="Times New Roman" pitchFamily="18" charset="0"/>
              </a:rPr>
              <a:t>                the </a:t>
            </a:r>
            <a:r>
              <a:rPr lang="en-US" sz="4000" i="1" dirty="0" smtClean="0">
                <a:solidFill>
                  <a:srgbClr val="C5330B"/>
                </a:solidFill>
                <a:latin typeface="Times New Roman" pitchFamily="18" charset="0"/>
                <a:cs typeface="Times New Roman" pitchFamily="18" charset="0"/>
              </a:rPr>
              <a:t>Blood</a:t>
            </a:r>
            <a:r>
              <a:rPr lang="en-US" sz="4000" i="1" dirty="0" smtClean="0">
                <a:latin typeface="Times New Roman" pitchFamily="18" charset="0"/>
                <a:cs typeface="Times New Roman" pitchFamily="18" charset="0"/>
              </a:rPr>
              <a:t> of the Lamb</a:t>
            </a:r>
          </a:p>
          <a:p>
            <a:pPr>
              <a:buNone/>
            </a:pPr>
            <a:r>
              <a:rPr lang="en-US" sz="4000" i="1" dirty="0" smtClean="0">
                <a:latin typeface="Times New Roman" pitchFamily="18" charset="0"/>
                <a:cs typeface="Times New Roman" pitchFamily="18" charset="0"/>
              </a:rPr>
              <a:t>                         that we are redeemed.</a:t>
            </a:r>
            <a:endParaRPr lang="en-US" sz="4000" i="1" dirty="0">
              <a:latin typeface="Times New Roman" pitchFamily="18" charset="0"/>
              <a:cs typeface="Times New Roman" pitchFamily="18" charset="0"/>
            </a:endParaRPr>
          </a:p>
        </p:txBody>
      </p:sp>
    </p:spTree>
  </p:cSld>
  <p:clrMapOvr>
    <a:masterClrMapping/>
  </p:clrMapOvr>
  <p:transition advTm="10000">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6147" name="Rectangle 3"/>
          <p:cNvSpPr>
            <a:spLocks noGrp="1" noChangeArrowheads="1"/>
          </p:cNvSpPr>
          <p:nvPr>
            <p:ph idx="1"/>
          </p:nvPr>
        </p:nvSpPr>
        <p:spPr>
          <a:xfrm>
            <a:off x="609600" y="2419350"/>
            <a:ext cx="7924800" cy="3600450"/>
          </a:xfrm>
        </p:spPr>
        <p:txBody>
          <a:bodyPr/>
          <a:lstStyle/>
          <a:p>
            <a:pPr eaLnBrk="1" hangingPunct="1">
              <a:lnSpc>
                <a:spcPct val="90000"/>
              </a:lnSpc>
            </a:pPr>
            <a:r>
              <a:rPr lang="en-US" sz="2800" i="1" smtClean="0">
                <a:latin typeface="Times New Roman" pitchFamily="18" charset="0"/>
                <a:cs typeface="Times New Roman" pitchFamily="18" charset="0"/>
              </a:rPr>
              <a:t>Luke 13.3, 5</a:t>
            </a:r>
          </a:p>
          <a:p>
            <a:pPr eaLnBrk="1" hangingPunct="1">
              <a:lnSpc>
                <a:spcPct val="90000"/>
              </a:lnSpc>
            </a:pPr>
            <a:r>
              <a:rPr lang="en-US" sz="2800" i="1" smtClean="0">
                <a:latin typeface="Times New Roman" pitchFamily="18" charset="0"/>
                <a:cs typeface="Times New Roman" pitchFamily="18" charset="0"/>
              </a:rPr>
              <a:t>John 3.16</a:t>
            </a:r>
          </a:p>
          <a:p>
            <a:pPr eaLnBrk="1" hangingPunct="1">
              <a:lnSpc>
                <a:spcPct val="90000"/>
              </a:lnSpc>
            </a:pPr>
            <a:r>
              <a:rPr lang="en-US" sz="2800" i="1" smtClean="0">
                <a:latin typeface="Times New Roman" pitchFamily="18" charset="0"/>
                <a:cs typeface="Times New Roman" pitchFamily="18" charset="0"/>
              </a:rPr>
              <a:t>Romans 10.8ff</a:t>
            </a:r>
          </a:p>
          <a:p>
            <a:pPr eaLnBrk="1" hangingPunct="1">
              <a:lnSpc>
                <a:spcPct val="90000"/>
              </a:lnSpc>
            </a:pPr>
            <a:r>
              <a:rPr lang="en-US" sz="2800" i="1" smtClean="0">
                <a:latin typeface="Times New Roman" pitchFamily="18" charset="0"/>
                <a:cs typeface="Times New Roman" pitchFamily="18" charset="0"/>
              </a:rPr>
              <a:t>Continuing to walk – a way of life</a:t>
            </a:r>
          </a:p>
          <a:p>
            <a:pPr eaLnBrk="1" hangingPunct="1">
              <a:lnSpc>
                <a:spcPct val="90000"/>
              </a:lnSpc>
            </a:pPr>
            <a:r>
              <a:rPr lang="en-US" sz="2800" i="1" smtClean="0">
                <a:latin typeface="Times New Roman" pitchFamily="18" charset="0"/>
                <a:cs typeface="Times New Roman" pitchFamily="18" charset="0"/>
              </a:rPr>
              <a:t>Going form glory to glory</a:t>
            </a:r>
          </a:p>
          <a:p>
            <a:pPr eaLnBrk="1" hangingPunct="1">
              <a:lnSpc>
                <a:spcPct val="90000"/>
              </a:lnSpc>
            </a:pPr>
            <a:r>
              <a:rPr lang="en-US" sz="2800" i="1" smtClean="0">
                <a:latin typeface="Times New Roman" pitchFamily="18" charset="0"/>
                <a:cs typeface="Times New Roman" pitchFamily="18" charset="0"/>
              </a:rPr>
              <a:t>Salvation for all eternity, beginning right now and walking on to glory, to be with the Lamb of God who takes away the sin of the world </a:t>
            </a:r>
          </a:p>
        </p:txBody>
      </p:sp>
    </p:spTree>
  </p:cSld>
  <p:clrMapOvr>
    <a:masterClrMapping/>
  </p:clrMapOvr>
  <p:transition advTm="10000">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i="1" dirty="0" smtClean="0">
                <a:latin typeface="Times New Roman" pitchFamily="18" charset="0"/>
                <a:cs typeface="Times New Roman" pitchFamily="18" charset="0"/>
              </a:rPr>
              <a:t>Salvation</a:t>
            </a:r>
          </a:p>
        </p:txBody>
      </p:sp>
      <p:sp>
        <p:nvSpPr>
          <p:cNvPr id="7171" name="Rectangle 3"/>
          <p:cNvSpPr>
            <a:spLocks noGrp="1" noChangeArrowheads="1"/>
          </p:cNvSpPr>
          <p:nvPr>
            <p:ph idx="1"/>
          </p:nvPr>
        </p:nvSpPr>
        <p:spPr>
          <a:xfrm>
            <a:off x="609600" y="2133600"/>
            <a:ext cx="7924800" cy="3886200"/>
          </a:xfrm>
        </p:spPr>
        <p:txBody>
          <a:bodyPr/>
          <a:lstStyle/>
          <a:p>
            <a:pPr eaLnBrk="1" hangingPunct="1"/>
            <a:r>
              <a:rPr lang="en-US" i="1" smtClean="0">
                <a:latin typeface="Times New Roman" pitchFamily="18" charset="0"/>
                <a:cs typeface="Times New Roman" pitchFamily="18" charset="0"/>
              </a:rPr>
              <a:t>It is falling in love with the Master, the Savior, Jesus Christ.</a:t>
            </a:r>
          </a:p>
          <a:p>
            <a:pPr lvl="1" eaLnBrk="1" hangingPunct="1">
              <a:buFont typeface="Wingdings" pitchFamily="2" charset="2"/>
              <a:buNone/>
            </a:pPr>
            <a:endParaRPr lang="en-US" i="1" smtClean="0">
              <a:latin typeface="Times New Roman" pitchFamily="18" charset="0"/>
              <a:cs typeface="Times New Roman" pitchFamily="18" charset="0"/>
            </a:endParaRPr>
          </a:p>
          <a:p>
            <a:pPr eaLnBrk="1" hangingPunct="1"/>
            <a:r>
              <a:rPr lang="en-US" i="1" smtClean="0">
                <a:latin typeface="Times New Roman" pitchFamily="18" charset="0"/>
                <a:cs typeface="Times New Roman" pitchFamily="18" charset="0"/>
              </a:rPr>
              <a:t>You will then enter the other rooms to grow</a:t>
            </a:r>
          </a:p>
          <a:p>
            <a:pPr lvl="1" eaLnBrk="1" hangingPunct="1"/>
            <a:r>
              <a:rPr lang="en-US" i="1" smtClean="0">
                <a:latin typeface="Times New Roman" pitchFamily="18" charset="0"/>
                <a:cs typeface="Times New Roman" pitchFamily="18" charset="0"/>
              </a:rPr>
              <a:t>Spiritual direction: walking in wholeness and holiness. . . .  (other rooms)</a:t>
            </a:r>
          </a:p>
        </p:txBody>
      </p:sp>
    </p:spTree>
  </p:cSld>
  <p:clrMapOvr>
    <a:masterClrMapping/>
  </p:clrMapOvr>
  <p:transition advTm="10000">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Redemption</a:t>
            </a:r>
            <a:endParaRPr lang="en-US" dirty="0"/>
          </a:p>
        </p:txBody>
      </p:sp>
      <p:sp>
        <p:nvSpPr>
          <p:cNvPr id="3" name="Content Placeholder 2"/>
          <p:cNvSpPr>
            <a:spLocks noGrp="1"/>
          </p:cNvSpPr>
          <p:nvPr>
            <p:ph idx="1"/>
          </p:nvPr>
        </p:nvSpPr>
        <p:spPr>
          <a:xfrm>
            <a:off x="2286000" y="1600200"/>
            <a:ext cx="4419600" cy="4525963"/>
          </a:xfrm>
        </p:spPr>
        <p:txBody>
          <a:bodyPr/>
          <a:lstStyle/>
          <a:p>
            <a:pPr algn="ctr">
              <a:buNone/>
            </a:pPr>
            <a:r>
              <a:rPr lang="en-US" sz="4000" b="1" i="1" dirty="0" smtClean="0">
                <a:latin typeface="Times New Roman" pitchFamily="18" charset="0"/>
                <a:cs typeface="Times New Roman" pitchFamily="18" charset="0"/>
              </a:rPr>
              <a:t>Jesus</a:t>
            </a:r>
          </a:p>
          <a:p>
            <a:pPr>
              <a:buNone/>
            </a:pPr>
            <a:endParaRPr lang="en-US" b="1" i="1"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He paid a debt </a:t>
            </a:r>
          </a:p>
          <a:p>
            <a:r>
              <a:rPr lang="en-US" i="1" dirty="0" smtClean="0">
                <a:latin typeface="Times New Roman" pitchFamily="18" charset="0"/>
                <a:cs typeface="Times New Roman" pitchFamily="18" charset="0"/>
              </a:rPr>
              <a:t>He did not owe</a:t>
            </a:r>
          </a:p>
          <a:p>
            <a:r>
              <a:rPr lang="en-US" i="1" dirty="0" smtClean="0">
                <a:latin typeface="Times New Roman" pitchFamily="18" charset="0"/>
                <a:cs typeface="Times New Roman" pitchFamily="18" charset="0"/>
              </a:rPr>
              <a:t>Because we owe a debt</a:t>
            </a:r>
          </a:p>
          <a:p>
            <a:r>
              <a:rPr lang="en-US" i="1" dirty="0" smtClean="0">
                <a:latin typeface="Times New Roman" pitchFamily="18" charset="0"/>
                <a:cs typeface="Times New Roman" pitchFamily="18" charset="0"/>
              </a:rPr>
              <a:t>We cannot pay.</a:t>
            </a:r>
          </a:p>
          <a:p>
            <a:endParaRPr lang="en-US" i="1" dirty="0" smtClean="0">
              <a:latin typeface="Times New Roman" pitchFamily="18" charset="0"/>
              <a:cs typeface="Times New Roman" pitchFamily="18" charset="0"/>
            </a:endParaRPr>
          </a:p>
          <a:p>
            <a:r>
              <a:rPr lang="en-US" sz="1400" i="1" dirty="0" smtClean="0">
                <a:latin typeface="Times New Roman" pitchFamily="18" charset="0"/>
                <a:cs typeface="Times New Roman" pitchFamily="18" charset="0"/>
              </a:rPr>
              <a:t>Someone gave me a cross stitch work with this on it.</a:t>
            </a:r>
          </a:p>
        </p:txBody>
      </p:sp>
    </p:spTree>
  </p:cSld>
  <p:clrMapOvr>
    <a:masterClrMapping/>
  </p:clrMapOvr>
  <p:transition advTm="10000">
    <p:random/>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655</TotalTime>
  <Words>4584</Words>
  <Application>Microsoft Office PowerPoint</Application>
  <PresentationFormat>On-screen Show (4:3)</PresentationFormat>
  <Paragraphs>384</Paragraphs>
  <Slides>62</Slides>
  <Notes>0</Notes>
  <HiddenSlides>0</HiddenSlides>
  <MMClips>0</MMClips>
  <ScaleCrop>false</ScaleCrop>
  <HeadingPairs>
    <vt:vector size="4" baseType="variant">
      <vt:variant>
        <vt:lpstr>Theme</vt:lpstr>
      </vt:variant>
      <vt:variant>
        <vt:i4>2</vt:i4>
      </vt:variant>
      <vt:variant>
        <vt:lpstr>Slide Titles</vt:lpstr>
      </vt:variant>
      <vt:variant>
        <vt:i4>62</vt:i4>
      </vt:variant>
    </vt:vector>
  </HeadingPairs>
  <TitlesOfParts>
    <vt:vector size="64" baseType="lpstr">
      <vt:lpstr>Office Theme</vt:lpstr>
      <vt:lpstr>Apex</vt:lpstr>
      <vt:lpstr>The Good Shepherd Ministry Psalm 23    </vt:lpstr>
      <vt:lpstr>The Good Shepherd Ministry Psalm 23</vt:lpstr>
      <vt:lpstr>The Good Shepherd Ministry Psalm 23</vt:lpstr>
      <vt:lpstr>Redemption  </vt:lpstr>
      <vt:lpstr>Webster’s 1828 Dictionary</vt:lpstr>
      <vt:lpstr>Salvation</vt:lpstr>
      <vt:lpstr>Salvation</vt:lpstr>
      <vt:lpstr>Salvation</vt:lpstr>
      <vt:lpstr>Redemption</vt:lpstr>
      <vt:lpstr>The Kinsman-Redeemer</vt:lpstr>
      <vt:lpstr>Redeemed  Fanny J. Crosby and Wm. J. Kirkpatrick</vt:lpstr>
      <vt:lpstr>Redeemed</vt:lpstr>
      <vt:lpstr>Revelation 2.17</vt:lpstr>
      <vt:lpstr>White Stone - Revelation 2.17</vt:lpstr>
      <vt:lpstr>White Stone</vt:lpstr>
      <vt:lpstr>White Stone</vt:lpstr>
      <vt:lpstr>White Stone</vt:lpstr>
      <vt:lpstr>White Stone</vt:lpstr>
      <vt:lpstr>My Redeemer Lives! Job 19.25-27</vt:lpstr>
      <vt:lpstr>Strong’s Hebrew and Greek Dictionaries</vt:lpstr>
      <vt:lpstr>Brown-Driver-Briggs Hebrew Definitions</vt:lpstr>
      <vt:lpstr>King James Concordance</vt:lpstr>
      <vt:lpstr>O Lord, My Redeemer Psalm 19.14</vt:lpstr>
      <vt:lpstr>Let the Redeemed of the Lord Say So!  Psalms 107.1-3</vt:lpstr>
      <vt:lpstr>The Redeemed Shall Obtain Joy  Isaiah 51.11</vt:lpstr>
      <vt:lpstr>Isaiah 49:26</vt:lpstr>
      <vt:lpstr>Isaiah 54.7-8</vt:lpstr>
      <vt:lpstr>Isaiah 62:11-12</vt:lpstr>
      <vt:lpstr>Jeremiah 50:34</vt:lpstr>
      <vt:lpstr>Lamentations 3:57-58</vt:lpstr>
      <vt:lpstr>Brown-Driver-Briggs Hebrew Definitions</vt:lpstr>
      <vt:lpstr>Strong’s Hebrew and Greek Dictionaries</vt:lpstr>
      <vt:lpstr>King James Concordance</vt:lpstr>
      <vt:lpstr>The Redeemed: The Body of Christ I Corinthians 10.16-17</vt:lpstr>
      <vt:lpstr>Christ Jesus Redeemed Us Galatians 3.11-14</vt:lpstr>
      <vt:lpstr>Strong’s Hebrew and Greek Dictionaries</vt:lpstr>
      <vt:lpstr>Thayer’s Greek Defintions</vt:lpstr>
      <vt:lpstr>King James Concordance</vt:lpstr>
      <vt:lpstr>Redeemed By the Blood of the Lamb Ephesians 2.12-13</vt:lpstr>
      <vt:lpstr>Titus 2:11-14</vt:lpstr>
      <vt:lpstr>I Peter 1.18-21</vt:lpstr>
      <vt:lpstr>Revelation 1.4-6</vt:lpstr>
      <vt:lpstr>Revelation 5.7-10</vt:lpstr>
      <vt:lpstr>Strong’s Hebrew and Greek Dictionaries</vt:lpstr>
      <vt:lpstr>Thayer’s Greek Definitions</vt:lpstr>
      <vt:lpstr>King James Concordance</vt:lpstr>
      <vt:lpstr>Revelation 7.13-14</vt:lpstr>
      <vt:lpstr>Many want to do it their way!</vt:lpstr>
      <vt:lpstr>Revelation 12.10-11</vt:lpstr>
      <vt:lpstr>Have You Been Redeemed</vt:lpstr>
      <vt:lpstr>Hebrews 3.15 </vt:lpstr>
      <vt:lpstr>Hebrews 2.1-4</vt:lpstr>
      <vt:lpstr>Hebrews 10.18-22</vt:lpstr>
      <vt:lpstr>Today</vt:lpstr>
      <vt:lpstr>Exodus 12.21-23</vt:lpstr>
      <vt:lpstr>Titus 2:11-14</vt:lpstr>
      <vt:lpstr>I Peter 1:16-21</vt:lpstr>
      <vt:lpstr>Revelation 5:9-10</vt:lpstr>
      <vt:lpstr>Revelation 14:1-3</vt:lpstr>
      <vt:lpstr>PowerPoint Presentation</vt:lpstr>
      <vt:lpstr>Exodus 12:21-23</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66</cp:revision>
  <dcterms:created xsi:type="dcterms:W3CDTF">2007-10-10T09:43:01Z</dcterms:created>
  <dcterms:modified xsi:type="dcterms:W3CDTF">2021-03-24T02:11:21Z</dcterms:modified>
</cp:coreProperties>
</file>